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42"/>
  </p:notesMasterIdLst>
  <p:sldIdLst>
    <p:sldId id="256" r:id="rId2"/>
    <p:sldId id="258" r:id="rId3"/>
    <p:sldId id="260" r:id="rId4"/>
    <p:sldId id="261" r:id="rId5"/>
    <p:sldId id="262" r:id="rId6"/>
    <p:sldId id="263" r:id="rId7"/>
    <p:sldId id="264" r:id="rId8"/>
    <p:sldId id="259" r:id="rId9"/>
    <p:sldId id="266" r:id="rId10"/>
    <p:sldId id="269" r:id="rId11"/>
    <p:sldId id="270" r:id="rId12"/>
    <p:sldId id="271" r:id="rId13"/>
    <p:sldId id="272" r:id="rId14"/>
    <p:sldId id="267" r:id="rId15"/>
    <p:sldId id="273" r:id="rId16"/>
    <p:sldId id="295" r:id="rId17"/>
    <p:sldId id="276" r:id="rId18"/>
    <p:sldId id="283" r:id="rId19"/>
    <p:sldId id="287" r:id="rId20"/>
    <p:sldId id="268" r:id="rId21"/>
    <p:sldId id="288" r:id="rId22"/>
    <p:sldId id="289" r:id="rId23"/>
    <p:sldId id="291" r:id="rId24"/>
    <p:sldId id="290" r:id="rId25"/>
    <p:sldId id="293" r:id="rId26"/>
    <p:sldId id="257" r:id="rId27"/>
    <p:sldId id="294" r:id="rId28"/>
    <p:sldId id="265" r:id="rId29"/>
    <p:sldId id="292" r:id="rId30"/>
    <p:sldId id="275" r:id="rId31"/>
    <p:sldId id="274" r:id="rId32"/>
    <p:sldId id="277" r:id="rId33"/>
    <p:sldId id="278" r:id="rId34"/>
    <p:sldId id="279" r:id="rId35"/>
    <p:sldId id="280" r:id="rId36"/>
    <p:sldId id="281" r:id="rId37"/>
    <p:sldId id="282" r:id="rId38"/>
    <p:sldId id="284" r:id="rId39"/>
    <p:sldId id="285" r:id="rId40"/>
    <p:sldId id="286"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173707E6-F421-485B-916A-4A4925D0663A}">
          <p14:sldIdLst>
            <p14:sldId id="256"/>
          </p14:sldIdLst>
        </p14:section>
        <p14:section name="1.はじめに" id="{753590F6-02E5-40DD-B02D-754C10CCD782}">
          <p14:sldIdLst>
            <p14:sldId id="258"/>
            <p14:sldId id="260"/>
            <p14:sldId id="261"/>
            <p14:sldId id="262"/>
            <p14:sldId id="263"/>
            <p14:sldId id="264"/>
            <p14:sldId id="259"/>
          </p14:sldIdLst>
        </p14:section>
        <p14:section name="2.評価方法" id="{94485E2C-EDA4-4C44-B20E-86036919BE9D}">
          <p14:sldIdLst>
            <p14:sldId id="266"/>
            <p14:sldId id="269"/>
            <p14:sldId id="270"/>
            <p14:sldId id="271"/>
            <p14:sldId id="272"/>
          </p14:sldIdLst>
        </p14:section>
        <p14:section name="3.評価結果" id="{1D59816B-E5DB-45D9-ABE1-B0D2F1A60407}">
          <p14:sldIdLst>
            <p14:sldId id="267"/>
            <p14:sldId id="273"/>
            <p14:sldId id="295"/>
            <p14:sldId id="276"/>
            <p14:sldId id="283"/>
            <p14:sldId id="287"/>
          </p14:sldIdLst>
        </p14:section>
        <p14:section name="まとめ" id="{690BAFF0-D06A-458E-AEB9-D82BA469099F}">
          <p14:sldIdLst>
            <p14:sldId id="268"/>
            <p14:sldId id="288"/>
            <p14:sldId id="289"/>
          </p14:sldIdLst>
        </p14:section>
        <p14:section name="不要" id="{D23664F0-A18A-4C87-B568-78B48ABE68F2}">
          <p14:sldIdLst>
            <p14:sldId id="291"/>
            <p14:sldId id="290"/>
            <p14:sldId id="293"/>
            <p14:sldId id="257"/>
            <p14:sldId id="294"/>
            <p14:sldId id="265"/>
            <p14:sldId id="292"/>
            <p14:sldId id="275"/>
            <p14:sldId id="274"/>
            <p14:sldId id="277"/>
            <p14:sldId id="278"/>
            <p14:sldId id="279"/>
            <p14:sldId id="280"/>
            <p14:sldId id="281"/>
            <p14:sldId id="282"/>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8824" autoAdjust="0"/>
  </p:normalViewPr>
  <p:slideViewPr>
    <p:cSldViewPr snapToGrid="0">
      <p:cViewPr varScale="1">
        <p:scale>
          <a:sx n="90" d="100"/>
          <a:sy n="90" d="100"/>
        </p:scale>
        <p:origin x="133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A878C-EC4B-4D45-BE76-76E56B0E6A6C}" type="datetimeFigureOut">
              <a:rPr kumimoji="1" lang="ja-JP" altLang="en-US" smtClean="0"/>
              <a:t>2023/2/24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2ED48-AE69-4610-B2B0-BB664F7B0AE6}" type="slidenum">
              <a:rPr kumimoji="1" lang="ja-JP" altLang="en-US" smtClean="0"/>
              <a:t>‹#›</a:t>
            </a:fld>
            <a:endParaRPr kumimoji="1" lang="ja-JP" altLang="en-US"/>
          </a:p>
        </p:txBody>
      </p:sp>
    </p:spTree>
    <p:extLst>
      <p:ext uri="{BB962C8B-B14F-4D97-AF65-F5344CB8AC3E}">
        <p14:creationId xmlns:p14="http://schemas.microsoft.com/office/powerpoint/2010/main" val="37968917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それでは、「リモートワークで使えるノイズキャンセリングヘッドセットを</a:t>
            </a:r>
            <a:r>
              <a:rPr kumimoji="1" lang="en-US" altLang="ja-JP" dirty="0"/>
              <a:t>.NET</a:t>
            </a:r>
            <a:r>
              <a:rPr kumimoji="1" lang="ja-JP" altLang="en-US" dirty="0"/>
              <a:t>で定量評価してみた」というタイトルで発表をはじめさせて頂きたいと思います。</a:t>
            </a:r>
            <a:endParaRPr kumimoji="1" lang="en-US" altLang="ja-JP" dirty="0"/>
          </a:p>
          <a:p>
            <a:r>
              <a:rPr kumimoji="1" lang="ja-JP" altLang="en-US" dirty="0"/>
              <a:t>よろしくお願いいたします。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a:t>
            </a:fld>
            <a:endParaRPr kumimoji="1" lang="ja-JP" altLang="en-US"/>
          </a:p>
        </p:txBody>
      </p:sp>
    </p:spTree>
    <p:extLst>
      <p:ext uri="{BB962C8B-B14F-4D97-AF65-F5344CB8AC3E}">
        <p14:creationId xmlns:p14="http://schemas.microsoft.com/office/powerpoint/2010/main" val="4171991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それではテスト結果を見ていきましょう。ここから紹介するグラフは全て</a:t>
            </a:r>
            <a:r>
              <a:rPr kumimoji="1" lang="en-US" altLang="ja-JP" dirty="0"/>
              <a:t>Teams</a:t>
            </a:r>
            <a:r>
              <a:rPr kumimoji="1" lang="ja-JP" altLang="en-US" dirty="0"/>
              <a:t>を通した後、つまり実際に相手に聞こえている状態の結果になります。</a:t>
            </a:r>
            <a:endParaRPr kumimoji="1" lang="en-US" altLang="ja-JP" dirty="0"/>
          </a:p>
          <a:p>
            <a:r>
              <a:rPr kumimoji="1" lang="ja-JP" altLang="en-US" dirty="0"/>
              <a:t>グラフの見方は、横軸が秒数で縦軸がデジベル数になります。</a:t>
            </a:r>
            <a:endParaRPr kumimoji="1" lang="en-US" altLang="ja-JP" dirty="0"/>
          </a:p>
          <a:p>
            <a:r>
              <a:rPr kumimoji="1" lang="ja-JP" altLang="en-US" dirty="0"/>
              <a:t>大体</a:t>
            </a:r>
            <a:r>
              <a:rPr kumimoji="1" lang="en-US" altLang="ja-JP" dirty="0"/>
              <a:t>-60</a:t>
            </a:r>
            <a:r>
              <a:rPr kumimoji="1" lang="ja-JP" altLang="en-US" dirty="0"/>
              <a:t>デシベルを越えてくると音が聞こえているな、となってくると思ってください。</a:t>
            </a:r>
            <a:endParaRPr kumimoji="1" lang="en-US" altLang="ja-JP" dirty="0"/>
          </a:p>
          <a:p>
            <a:endParaRPr kumimoji="1" lang="en-US" altLang="ja-JP" dirty="0"/>
          </a:p>
          <a:p>
            <a:r>
              <a:rPr kumimoji="1" lang="ja-JP" altLang="en-US" dirty="0"/>
              <a:t>で、これが</a:t>
            </a:r>
            <a:r>
              <a:rPr kumimoji="1" lang="en-US" altLang="ja-JP" dirty="0"/>
              <a:t>EarPods</a:t>
            </a:r>
            <a:r>
              <a:rPr kumimoji="1" lang="ja-JP" altLang="en-US" dirty="0"/>
              <a:t>の結果なのですが</a:t>
            </a:r>
            <a:r>
              <a:rPr kumimoji="1" lang="en-US" altLang="ja-JP" dirty="0"/>
              <a:t>…</a:t>
            </a:r>
            <a:r>
              <a:rPr kumimoji="1" lang="ja-JP" altLang="en-US" dirty="0"/>
              <a:t>あらぶった心電図みたいになってますね。</a:t>
            </a:r>
            <a:endParaRPr kumimoji="1" lang="en-US" altLang="ja-JP" dirty="0"/>
          </a:p>
          <a:p>
            <a:r>
              <a:rPr kumimoji="1" lang="ja-JP" altLang="en-US" dirty="0"/>
              <a:t>このレベルだともはや常時相手に聞こえていて、本人が喋っているんじゃないかレベルでうるさいです。</a:t>
            </a:r>
            <a:endParaRPr kumimoji="1" lang="en-US" altLang="ja-JP" dirty="0"/>
          </a:p>
          <a:p>
            <a:r>
              <a:rPr kumimoji="1" lang="ja-JP" altLang="en-US" dirty="0"/>
              <a:t>実際に録音した音声を聞いてみましょう。</a:t>
            </a:r>
            <a:endParaRPr kumimoji="1" lang="en-US" altLang="ja-JP" dirty="0"/>
          </a:p>
          <a:p>
            <a:r>
              <a:rPr kumimoji="1" lang="en-US" altLang="ja-JP" dirty="0"/>
              <a:t>…</a:t>
            </a:r>
            <a:r>
              <a:rPr kumimoji="1" lang="ja-JP" altLang="en-US" dirty="0"/>
              <a:t>はい、そもそもノイキャンついてないので仕方ないですが</a:t>
            </a:r>
            <a:r>
              <a:rPr kumimoji="1" lang="en-US" altLang="ja-JP" dirty="0"/>
              <a:t>EarPods</a:t>
            </a:r>
            <a:r>
              <a:rPr kumimoji="1" lang="ja-JP" altLang="en-US" dirty="0"/>
              <a:t>は使えませんね。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15</a:t>
            </a:fld>
            <a:endParaRPr kumimoji="1" lang="ja-JP" altLang="en-US"/>
          </a:p>
        </p:txBody>
      </p:sp>
    </p:spTree>
    <p:extLst>
      <p:ext uri="{BB962C8B-B14F-4D97-AF65-F5344CB8AC3E}">
        <p14:creationId xmlns:p14="http://schemas.microsoft.com/office/powerpoint/2010/main" val="1754083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16</a:t>
            </a:fld>
            <a:endParaRPr kumimoji="1" lang="ja-JP" altLang="en-US"/>
          </a:p>
        </p:txBody>
      </p:sp>
    </p:spTree>
    <p:extLst>
      <p:ext uri="{BB962C8B-B14F-4D97-AF65-F5344CB8AC3E}">
        <p14:creationId xmlns:p14="http://schemas.microsoft.com/office/powerpoint/2010/main" val="2576012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同じく</a:t>
            </a:r>
            <a:r>
              <a:rPr kumimoji="1" lang="en-US" altLang="ja-JP" dirty="0" err="1"/>
              <a:t>Logicool</a:t>
            </a:r>
            <a:r>
              <a:rPr kumimoji="1" lang="ja-JP" altLang="en-US" dirty="0"/>
              <a:t>の</a:t>
            </a:r>
            <a:r>
              <a:rPr kumimoji="1" lang="en-US" altLang="ja-JP" dirty="0"/>
              <a:t>H390</a:t>
            </a:r>
            <a:r>
              <a:rPr kumimoji="1" lang="ja-JP" altLang="en-US" dirty="0"/>
              <a:t>です。</a:t>
            </a:r>
            <a:endParaRPr kumimoji="1" lang="en-US" altLang="ja-JP" dirty="0"/>
          </a:p>
          <a:p>
            <a:r>
              <a:rPr kumimoji="1" lang="ja-JP" altLang="en-US" dirty="0"/>
              <a:t>はじめだけ音を拾ってしまっていますがその後は無音が続いていますね。</a:t>
            </a:r>
            <a:endParaRPr kumimoji="1" lang="en-US" altLang="ja-JP" dirty="0"/>
          </a:p>
          <a:p>
            <a:r>
              <a:rPr kumimoji="1" lang="ja-JP" altLang="en-US" dirty="0"/>
              <a:t>もしかしたらノイキャンの仕組み的に何か処理が行われているのかもしれません。</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17</a:t>
            </a:fld>
            <a:endParaRPr kumimoji="1" lang="ja-JP" altLang="en-US"/>
          </a:p>
        </p:txBody>
      </p:sp>
    </p:spTree>
    <p:extLst>
      <p:ext uri="{BB962C8B-B14F-4D97-AF65-F5344CB8AC3E}">
        <p14:creationId xmlns:p14="http://schemas.microsoft.com/office/powerpoint/2010/main" val="1590999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Liberty Pro2</a:t>
            </a:r>
            <a:r>
              <a:rPr kumimoji="1" lang="ja-JP" altLang="en-US" dirty="0"/>
              <a:t>も優秀です。個人的に昔から愛用していた機種なので嬉しいですね。ワイヤレスでお手軽です。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18</a:t>
            </a:fld>
            <a:endParaRPr kumimoji="1" lang="ja-JP" altLang="en-US"/>
          </a:p>
        </p:txBody>
      </p:sp>
    </p:spTree>
    <p:extLst>
      <p:ext uri="{BB962C8B-B14F-4D97-AF65-F5344CB8AC3E}">
        <p14:creationId xmlns:p14="http://schemas.microsoft.com/office/powerpoint/2010/main" val="2138746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というわけで最終的なおすすめですが</a:t>
            </a:r>
            <a:r>
              <a:rPr kumimoji="1" lang="en-US" altLang="ja-JP" dirty="0"/>
              <a:t>…</a:t>
            </a:r>
          </a:p>
          <a:p>
            <a:r>
              <a:rPr kumimoji="1" lang="en-US" altLang="ja-JP" dirty="0" err="1"/>
              <a:t>Logicool</a:t>
            </a:r>
            <a:r>
              <a:rPr kumimoji="1" lang="ja-JP" altLang="en-US" dirty="0"/>
              <a:t>がランキングを独占しました。</a:t>
            </a:r>
            <a:r>
              <a:rPr kumimoji="1" lang="en-US" altLang="ja-JP" dirty="0" err="1"/>
              <a:t>Logicool</a:t>
            </a:r>
            <a:r>
              <a:rPr kumimoji="1" lang="ja-JP" altLang="en-US" dirty="0"/>
              <a:t>すごいですね</a:t>
            </a:r>
            <a:r>
              <a:rPr kumimoji="1" lang="en-US" altLang="ja-JP" dirty="0"/>
              <a:t>…</a:t>
            </a:r>
          </a:p>
          <a:p>
            <a:r>
              <a:rPr kumimoji="1" lang="en-US" altLang="ja-JP" dirty="0"/>
              <a:t>H390</a:t>
            </a:r>
            <a:r>
              <a:rPr kumimoji="1" lang="ja-JP" altLang="en-US" dirty="0"/>
              <a:t>か</a:t>
            </a:r>
            <a:r>
              <a:rPr kumimoji="1" lang="en-US" altLang="ja-JP" dirty="0"/>
              <a:t>H340</a:t>
            </a:r>
            <a:r>
              <a:rPr kumimoji="1" lang="ja-JP" altLang="en-US" dirty="0"/>
              <a:t>を買えば、今よりもよい環境でオンライン会議に臨めるのではないかと、私は今回思いました。</a:t>
            </a:r>
            <a:endParaRPr kumimoji="1" lang="en-US" altLang="ja-JP" dirty="0"/>
          </a:p>
          <a:p>
            <a:endParaRPr kumimoji="1" lang="en-US" altLang="ja-JP" dirty="0"/>
          </a:p>
          <a:p>
            <a:r>
              <a:rPr kumimoji="1" lang="en-US" altLang="ja-JP" dirty="0"/>
              <a:t>ATH</a:t>
            </a:r>
            <a:r>
              <a:rPr kumimoji="1" lang="ja-JP" altLang="en-US" dirty="0"/>
              <a:t>は、実際に会議で使用してみたところ結構音を拾っていることが判明したので</a:t>
            </a:r>
            <a:endParaRPr kumimoji="1" lang="en-US" altLang="ja-JP" dirty="0"/>
          </a:p>
          <a:p>
            <a:r>
              <a:rPr kumimoji="1" lang="ja-JP" altLang="en-US" dirty="0"/>
              <a:t>除外しました。原因が分からないため、</a:t>
            </a:r>
            <a:r>
              <a:rPr kumimoji="1" lang="en-US" altLang="ja-JP" dirty="0"/>
              <a:t>ATH</a:t>
            </a:r>
            <a:r>
              <a:rPr kumimoji="1" lang="ja-JP" altLang="en-US" dirty="0"/>
              <a:t>に関しては再調査の必要があると思っています。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19</a:t>
            </a:fld>
            <a:endParaRPr kumimoji="1" lang="ja-JP" altLang="en-US"/>
          </a:p>
        </p:txBody>
      </p:sp>
    </p:spTree>
    <p:extLst>
      <p:ext uri="{BB962C8B-B14F-4D97-AF65-F5344CB8AC3E}">
        <p14:creationId xmlns:p14="http://schemas.microsoft.com/office/powerpoint/2010/main" val="2836615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まとめに入りたいと思います。</a:t>
            </a:r>
            <a:endParaRPr kumimoji="1" lang="en-US" altLang="ja-JP" dirty="0"/>
          </a:p>
          <a:p>
            <a:r>
              <a:rPr kumimoji="1" lang="ja-JP" altLang="en-US" dirty="0"/>
              <a:t>今回の実験では、</a:t>
            </a:r>
            <a:r>
              <a:rPr kumimoji="1" lang="en-US" altLang="ja-JP" dirty="0" err="1"/>
              <a:t>Logicool</a:t>
            </a:r>
            <a:r>
              <a:rPr kumimoji="1" lang="ja-JP" altLang="en-US" dirty="0"/>
              <a:t>一強という結果になりました。</a:t>
            </a:r>
            <a:endParaRPr kumimoji="1" lang="en-US" altLang="ja-JP" dirty="0"/>
          </a:p>
          <a:p>
            <a:r>
              <a:rPr kumimoji="1" lang="ja-JP" altLang="en-US" dirty="0"/>
              <a:t>今後実際に会議で使ってみて試していく必要はありますが、今までできなかった比較を数値的に可視化できたことがいい経験となりました。</a:t>
            </a:r>
            <a:endParaRPr kumimoji="1" lang="en-US" altLang="ja-JP" dirty="0"/>
          </a:p>
          <a:p>
            <a:r>
              <a:rPr kumimoji="1" lang="ja-JP" altLang="en-US" dirty="0"/>
              <a:t>最後に、皆さまのお気に入りのヘッドセットがあったら是非教えてください。試してみたいと思います。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21</a:t>
            </a:fld>
            <a:endParaRPr kumimoji="1" lang="ja-JP" altLang="en-US"/>
          </a:p>
        </p:txBody>
      </p:sp>
    </p:spTree>
    <p:extLst>
      <p:ext uri="{BB962C8B-B14F-4D97-AF65-F5344CB8AC3E}">
        <p14:creationId xmlns:p14="http://schemas.microsoft.com/office/powerpoint/2010/main" val="838017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以上で発表を終わります。</a:t>
            </a:r>
            <a:endParaRPr kumimoji="1" lang="en-US" altLang="ja-JP" dirty="0"/>
          </a:p>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22</a:t>
            </a:fld>
            <a:endParaRPr kumimoji="1" lang="ja-JP" altLang="en-US"/>
          </a:p>
        </p:txBody>
      </p:sp>
    </p:spTree>
    <p:extLst>
      <p:ext uri="{BB962C8B-B14F-4D97-AF65-F5344CB8AC3E}">
        <p14:creationId xmlns:p14="http://schemas.microsoft.com/office/powerpoint/2010/main" val="212356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こちらがプログラムの実行画面です。</a:t>
            </a:r>
            <a:endParaRPr kumimoji="1" lang="en-US" altLang="ja-JP" dirty="0"/>
          </a:p>
          <a:p>
            <a:r>
              <a:rPr kumimoji="1" lang="ja-JP" altLang="en-US" dirty="0"/>
              <a:t>各コマンドを選択して機能を実行する作りになっています。</a:t>
            </a:r>
            <a:endParaRPr kumimoji="1" lang="en-US" altLang="ja-JP" dirty="0"/>
          </a:p>
          <a:p>
            <a:r>
              <a:rPr kumimoji="1" lang="ja-JP" altLang="en-US" dirty="0"/>
              <a:t>上の方に、</a:t>
            </a:r>
            <a:r>
              <a:rPr kumimoji="1" lang="en-US" altLang="ja-JP" dirty="0"/>
              <a:t>PC</a:t>
            </a:r>
            <a:r>
              <a:rPr kumimoji="1" lang="ja-JP" altLang="en-US" dirty="0"/>
              <a:t>に接続されているヘッドセットが一覧で表示されていますね。</a:t>
            </a:r>
            <a:endParaRPr kumimoji="1" lang="en-US" altLang="ja-JP" dirty="0"/>
          </a:p>
          <a:p>
            <a:endParaRPr kumimoji="1" lang="en-US" altLang="ja-JP" dirty="0"/>
          </a:p>
          <a:p>
            <a:r>
              <a:rPr kumimoji="1" lang="ja-JP" altLang="en-US" dirty="0"/>
              <a:t>主な機能としては、</a:t>
            </a:r>
            <a:endParaRPr kumimoji="1" lang="en-US" altLang="ja-JP" dirty="0"/>
          </a:p>
          <a:p>
            <a:r>
              <a:rPr kumimoji="1" lang="ja-JP" altLang="en-US" dirty="0"/>
              <a:t>　・マイクの入力を保存する</a:t>
            </a:r>
            <a:r>
              <a:rPr kumimoji="1" lang="en-US" altLang="ja-JP" dirty="0"/>
              <a:t>Record</a:t>
            </a:r>
          </a:p>
          <a:p>
            <a:r>
              <a:rPr kumimoji="1" lang="ja-JP" altLang="en-US" dirty="0"/>
              <a:t>　・マイクの入力レベルを調整する</a:t>
            </a:r>
            <a:r>
              <a:rPr kumimoji="1" lang="en-US" altLang="ja-JP" dirty="0"/>
              <a:t>Calibrate</a:t>
            </a:r>
          </a:p>
          <a:p>
            <a:r>
              <a:rPr kumimoji="1" lang="ja-JP" altLang="en-US" dirty="0"/>
              <a:t>　・リモート先の情報を設定する</a:t>
            </a:r>
            <a:r>
              <a:rPr kumimoji="1" lang="en-US" altLang="ja-JP" dirty="0"/>
              <a:t>Settings</a:t>
            </a:r>
          </a:p>
          <a:p>
            <a:r>
              <a:rPr kumimoji="1" lang="ja-JP" altLang="en-US" dirty="0"/>
              <a:t>があります。</a:t>
            </a:r>
            <a:endParaRPr kumimoji="1" lang="en-US" altLang="ja-JP" dirty="0"/>
          </a:p>
          <a:p>
            <a:endParaRPr kumimoji="1" lang="en-US" altLang="ja-JP" dirty="0"/>
          </a:p>
          <a:p>
            <a:r>
              <a:rPr kumimoji="1" lang="ja-JP" altLang="en-US" dirty="0"/>
              <a:t>肝となっている</a:t>
            </a:r>
            <a:r>
              <a:rPr kumimoji="1" lang="en-US" altLang="ja-JP" dirty="0"/>
              <a:t>Record</a:t>
            </a:r>
            <a:r>
              <a:rPr kumimoji="1" lang="ja-JP" altLang="en-US" dirty="0"/>
              <a:t>機能ですが、音声ファイルでの出力と決まった間隔で取得したデシベル数を</a:t>
            </a:r>
            <a:r>
              <a:rPr kumimoji="1" lang="en-US" altLang="ja-JP" dirty="0"/>
              <a:t>csv</a:t>
            </a:r>
            <a:r>
              <a:rPr kumimoji="1" lang="ja-JP" altLang="en-US" dirty="0"/>
              <a:t>ファイルで出力しています。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23</a:t>
            </a:fld>
            <a:endParaRPr kumimoji="1" lang="ja-JP" altLang="en-US"/>
          </a:p>
        </p:txBody>
      </p:sp>
    </p:spTree>
    <p:extLst>
      <p:ext uri="{BB962C8B-B14F-4D97-AF65-F5344CB8AC3E}">
        <p14:creationId xmlns:p14="http://schemas.microsoft.com/office/powerpoint/2010/main" val="3104675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こちらが本日のアジェンダとなっております。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26</a:t>
            </a:fld>
            <a:endParaRPr kumimoji="1" lang="ja-JP" altLang="en-US"/>
          </a:p>
        </p:txBody>
      </p:sp>
    </p:spTree>
    <p:extLst>
      <p:ext uri="{BB962C8B-B14F-4D97-AF65-F5344CB8AC3E}">
        <p14:creationId xmlns:p14="http://schemas.microsoft.com/office/powerpoint/2010/main" val="3008706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27</a:t>
            </a:fld>
            <a:endParaRPr kumimoji="1" lang="ja-JP" altLang="en-US"/>
          </a:p>
        </p:txBody>
      </p:sp>
    </p:spTree>
    <p:extLst>
      <p:ext uri="{BB962C8B-B14F-4D97-AF65-F5344CB8AC3E}">
        <p14:creationId xmlns:p14="http://schemas.microsoft.com/office/powerpoint/2010/main" val="2737223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唐突ですが、オンライン会議って辛くないですか？</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a:t>
            </a:fld>
            <a:endParaRPr kumimoji="1" lang="ja-JP" altLang="en-US"/>
          </a:p>
        </p:txBody>
      </p:sp>
    </p:spTree>
    <p:extLst>
      <p:ext uri="{BB962C8B-B14F-4D97-AF65-F5344CB8AC3E}">
        <p14:creationId xmlns:p14="http://schemas.microsoft.com/office/powerpoint/2010/main" val="454349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では、プログラムの概要です。</a:t>
            </a:r>
            <a:endParaRPr kumimoji="1" lang="en-US" altLang="ja-JP" dirty="0"/>
          </a:p>
          <a:p>
            <a:r>
              <a:rPr kumimoji="1" lang="ja-JP" altLang="en-US" dirty="0"/>
              <a:t>まずこのプログラムは</a:t>
            </a:r>
            <a:r>
              <a:rPr kumimoji="1" lang="en-US" altLang="ja-JP" dirty="0"/>
              <a:t>Client</a:t>
            </a:r>
            <a:r>
              <a:rPr kumimoji="1" lang="ja-JP" altLang="en-US" dirty="0"/>
              <a:t>側と</a:t>
            </a:r>
            <a:r>
              <a:rPr kumimoji="1" lang="en-US" altLang="ja-JP" dirty="0"/>
              <a:t>Remote</a:t>
            </a:r>
            <a:r>
              <a:rPr kumimoji="1" lang="ja-JP" altLang="en-US" dirty="0"/>
              <a:t>側で分かれていて、</a:t>
            </a:r>
            <a:r>
              <a:rPr kumimoji="1" lang="en-US" altLang="ja-JP" dirty="0"/>
              <a:t>Client</a:t>
            </a:r>
            <a:r>
              <a:rPr kumimoji="1" lang="ja-JP" altLang="en-US" dirty="0"/>
              <a:t>側で主な操作や設定を行い、</a:t>
            </a:r>
            <a:r>
              <a:rPr kumimoji="1" lang="en-US" altLang="ja-JP" dirty="0"/>
              <a:t>Client</a:t>
            </a:r>
            <a:r>
              <a:rPr kumimoji="1" lang="ja-JP" altLang="en-US" dirty="0"/>
              <a:t>から</a:t>
            </a:r>
            <a:r>
              <a:rPr kumimoji="1" lang="en-US" altLang="ja-JP" dirty="0"/>
              <a:t>Remote</a:t>
            </a:r>
            <a:r>
              <a:rPr kumimoji="1" lang="ja-JP" altLang="en-US" dirty="0"/>
              <a:t>をキックすることで</a:t>
            </a:r>
            <a:endParaRPr kumimoji="1" lang="en-US" altLang="ja-JP" dirty="0"/>
          </a:p>
          <a:p>
            <a:r>
              <a:rPr kumimoji="1" lang="ja-JP" altLang="en-US" dirty="0"/>
              <a:t>マイクを通して入力された入力元の音声の録音と、</a:t>
            </a:r>
            <a:r>
              <a:rPr kumimoji="1" lang="en-US" altLang="ja-JP" dirty="0"/>
              <a:t>Teams</a:t>
            </a:r>
            <a:r>
              <a:rPr kumimoji="1" lang="ja-JP" altLang="en-US" dirty="0"/>
              <a:t>などを通して最終的に相手に聞こえている出力元の音声の録音の二つを行っています。</a:t>
            </a:r>
            <a:endParaRPr kumimoji="1" lang="en-US" altLang="ja-JP" dirty="0"/>
          </a:p>
          <a:p>
            <a:endParaRPr kumimoji="1" lang="en-US" altLang="ja-JP" dirty="0"/>
          </a:p>
          <a:p>
            <a:r>
              <a:rPr kumimoji="1" lang="ja-JP" altLang="en-US" dirty="0"/>
              <a:t>プログラムのリンクを貼っておきますのでコードの中身についてはこちらからご確認ください。</a:t>
            </a:r>
            <a:endParaRPr kumimoji="1" lang="en-US" altLang="ja-JP" dirty="0"/>
          </a:p>
          <a:p>
            <a:r>
              <a:rPr kumimoji="1" lang="ja-JP" altLang="en-US" dirty="0"/>
              <a:t>今回、作成にあたって私の上司である中村充志さんに多大なるご協力を頂きました。</a:t>
            </a:r>
            <a:endParaRPr kumimoji="1" lang="en-US" altLang="ja-JP" dirty="0"/>
          </a:p>
          <a:p>
            <a:r>
              <a:rPr kumimoji="1" lang="ja-JP" altLang="en-US" dirty="0"/>
              <a:t>ご協力というか、がっつりコードを書いてもらっているので質問や詳細な解説は中村さんに丸投げしたいと思います。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29</a:t>
            </a:fld>
            <a:endParaRPr kumimoji="1" lang="ja-JP" altLang="en-US"/>
          </a:p>
        </p:txBody>
      </p:sp>
    </p:spTree>
    <p:extLst>
      <p:ext uri="{BB962C8B-B14F-4D97-AF65-F5344CB8AC3E}">
        <p14:creationId xmlns:p14="http://schemas.microsoft.com/office/powerpoint/2010/main" val="1756622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Logicool</a:t>
            </a:r>
            <a:r>
              <a:rPr kumimoji="1" lang="ja-JP" altLang="en-US" dirty="0"/>
              <a:t>の</a:t>
            </a:r>
            <a:r>
              <a:rPr kumimoji="1" lang="en-US" altLang="ja-JP" dirty="0"/>
              <a:t>H340</a:t>
            </a:r>
            <a:r>
              <a:rPr kumimoji="1" lang="ja-JP" altLang="en-US" dirty="0"/>
              <a:t>はとても優秀です。どの位置でもずっと無音です。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30</a:t>
            </a:fld>
            <a:endParaRPr kumimoji="1" lang="ja-JP" altLang="en-US"/>
          </a:p>
        </p:txBody>
      </p:sp>
    </p:spTree>
    <p:extLst>
      <p:ext uri="{BB962C8B-B14F-4D97-AF65-F5344CB8AC3E}">
        <p14:creationId xmlns:p14="http://schemas.microsoft.com/office/powerpoint/2010/main" val="1246067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時間もあまりないのでサクサク紹介していきたいと思います。</a:t>
            </a:r>
            <a:endParaRPr kumimoji="1" lang="en-US" altLang="ja-JP" dirty="0"/>
          </a:p>
          <a:p>
            <a:r>
              <a:rPr kumimoji="1" lang="en-US" altLang="ja-JP" dirty="0" err="1"/>
              <a:t>Logicool</a:t>
            </a:r>
            <a:r>
              <a:rPr kumimoji="1" lang="ja-JP" altLang="en-US" dirty="0"/>
              <a:t>の</a:t>
            </a:r>
            <a:r>
              <a:rPr kumimoji="1" lang="en-US" altLang="ja-JP" dirty="0"/>
              <a:t>H111</a:t>
            </a:r>
            <a:r>
              <a:rPr kumimoji="1" lang="ja-JP" altLang="en-US" dirty="0"/>
              <a:t>は比較的優秀です。たまに聞こえてるかも？くらいですね。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31</a:t>
            </a:fld>
            <a:endParaRPr kumimoji="1" lang="ja-JP" altLang="en-US"/>
          </a:p>
        </p:txBody>
      </p:sp>
    </p:spTree>
    <p:extLst>
      <p:ext uri="{BB962C8B-B14F-4D97-AF65-F5344CB8AC3E}">
        <p14:creationId xmlns:p14="http://schemas.microsoft.com/office/powerpoint/2010/main" val="12959870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さて、オーディオテクニカの</a:t>
            </a:r>
            <a:r>
              <a:rPr kumimoji="1" lang="en-US" altLang="ja-JP" dirty="0"/>
              <a:t>ATH</a:t>
            </a:r>
            <a:r>
              <a:rPr kumimoji="1" lang="ja-JP" altLang="en-US" dirty="0"/>
              <a:t>なのですが</a:t>
            </a:r>
            <a:r>
              <a:rPr kumimoji="1" lang="en-US" altLang="ja-JP" dirty="0"/>
              <a:t>…</a:t>
            </a:r>
          </a:p>
          <a:p>
            <a:r>
              <a:rPr kumimoji="1" lang="ja-JP" altLang="en-US" dirty="0"/>
              <a:t>トップクラスに優秀でした。優秀だったんですが</a:t>
            </a:r>
            <a:r>
              <a:rPr kumimoji="1" lang="en-US" altLang="ja-JP" dirty="0"/>
              <a:t>…</a:t>
            </a:r>
          </a:p>
          <a:p>
            <a:r>
              <a:rPr kumimoji="1" lang="ja-JP" altLang="en-US" dirty="0"/>
              <a:t>不思議なことに</a:t>
            </a:r>
            <a:r>
              <a:rPr kumimoji="1" lang="en-US" altLang="ja-JP" dirty="0"/>
              <a:t>Teams</a:t>
            </a:r>
            <a:r>
              <a:rPr kumimoji="1" lang="ja-JP" altLang="en-US" dirty="0"/>
              <a:t>を通す前はがっつり音を拾っていて、</a:t>
            </a:r>
            <a:r>
              <a:rPr kumimoji="1" lang="en-US" altLang="ja-JP" dirty="0"/>
              <a:t>Teams</a:t>
            </a:r>
            <a:r>
              <a:rPr kumimoji="1" lang="ja-JP" altLang="en-US" dirty="0"/>
              <a:t>を通すと全く何も聞こえないという</a:t>
            </a:r>
            <a:endParaRPr kumimoji="1" lang="en-US" altLang="ja-JP" dirty="0"/>
          </a:p>
          <a:p>
            <a:r>
              <a:rPr kumimoji="1" lang="ja-JP" altLang="en-US" dirty="0"/>
              <a:t>謎現象が起きていました。</a:t>
            </a:r>
            <a:endParaRPr kumimoji="1" lang="en-US" altLang="ja-JP" dirty="0"/>
          </a:p>
          <a:p>
            <a:r>
              <a:rPr kumimoji="1" lang="ja-JP" altLang="en-US" dirty="0"/>
              <a:t>こちらが</a:t>
            </a:r>
            <a:r>
              <a:rPr kumimoji="1" lang="en-US" altLang="ja-JP" dirty="0"/>
              <a:t>Teams</a:t>
            </a:r>
            <a:r>
              <a:rPr kumimoji="1" lang="ja-JP" altLang="en-US" dirty="0"/>
              <a:t>を通す前で</a:t>
            </a:r>
            <a:r>
              <a:rPr kumimoji="1" lang="en-US" altLang="ja-JP" dirty="0"/>
              <a:t>…</a:t>
            </a:r>
            <a:r>
              <a:rPr kumimoji="1" lang="ja-JP" altLang="en-US" dirty="0"/>
              <a:t>こちらが</a:t>
            </a:r>
            <a:r>
              <a:rPr kumimoji="1" lang="en-US" altLang="ja-JP" dirty="0"/>
              <a:t>Teams</a:t>
            </a:r>
            <a:r>
              <a:rPr kumimoji="1" lang="ja-JP" altLang="en-US" dirty="0"/>
              <a:t>を通した後です。</a:t>
            </a:r>
            <a:endParaRPr kumimoji="1" lang="en-US" altLang="ja-JP" dirty="0"/>
          </a:p>
          <a:p>
            <a:endParaRPr kumimoji="1" lang="en-US" altLang="ja-JP" dirty="0"/>
          </a:p>
          <a:p>
            <a:r>
              <a:rPr kumimoji="1" lang="ja-JP" altLang="en-US" dirty="0"/>
              <a:t>もしかしたら、</a:t>
            </a:r>
            <a:r>
              <a:rPr kumimoji="1" lang="en-US" altLang="ja-JP" dirty="0"/>
              <a:t>Teams</a:t>
            </a:r>
            <a:r>
              <a:rPr kumimoji="1" lang="ja-JP" altLang="en-US" dirty="0"/>
              <a:t>との相性がとても良い</a:t>
            </a:r>
            <a:r>
              <a:rPr kumimoji="1" lang="en-US" altLang="ja-JP" dirty="0"/>
              <a:t>…</a:t>
            </a:r>
            <a:r>
              <a:rPr kumimoji="1" lang="ja-JP" altLang="en-US" dirty="0"/>
              <a:t>のかもしれませんが今回の実験では理由が解明できませんでした。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32</a:t>
            </a:fld>
            <a:endParaRPr kumimoji="1" lang="ja-JP" altLang="en-US"/>
          </a:p>
        </p:txBody>
      </p:sp>
    </p:spTree>
    <p:extLst>
      <p:ext uri="{BB962C8B-B14F-4D97-AF65-F5344CB8AC3E}">
        <p14:creationId xmlns:p14="http://schemas.microsoft.com/office/powerpoint/2010/main" val="266204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Anker</a:t>
            </a:r>
            <a:r>
              <a:rPr kumimoji="1" lang="ja-JP" altLang="en-US" dirty="0"/>
              <a:t>の</a:t>
            </a:r>
            <a:r>
              <a:rPr kumimoji="1" lang="en-US" altLang="ja-JP" dirty="0"/>
              <a:t>H700</a:t>
            </a:r>
            <a:r>
              <a:rPr kumimoji="1" lang="ja-JP" altLang="en-US" dirty="0"/>
              <a:t>は結構音を拾っていますね。値段は高いのですがノイキャン性能は意外にも物足りない結果になりました。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33</a:t>
            </a:fld>
            <a:endParaRPr kumimoji="1" lang="ja-JP" altLang="en-US"/>
          </a:p>
        </p:txBody>
      </p:sp>
    </p:spTree>
    <p:extLst>
      <p:ext uri="{BB962C8B-B14F-4D97-AF65-F5344CB8AC3E}">
        <p14:creationId xmlns:p14="http://schemas.microsoft.com/office/powerpoint/2010/main" val="3561078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PC5</a:t>
            </a:r>
            <a:r>
              <a:rPr kumimoji="1" lang="ja-JP" altLang="en-US" dirty="0"/>
              <a:t>は比較的優秀なのですが、マイクの位置的に右からの音に弱いみたいです。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34</a:t>
            </a:fld>
            <a:endParaRPr kumimoji="1" lang="ja-JP" altLang="en-US"/>
          </a:p>
        </p:txBody>
      </p:sp>
    </p:spTree>
    <p:extLst>
      <p:ext uri="{BB962C8B-B14F-4D97-AF65-F5344CB8AC3E}">
        <p14:creationId xmlns:p14="http://schemas.microsoft.com/office/powerpoint/2010/main" val="102679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Jabra</a:t>
            </a:r>
            <a:r>
              <a:rPr kumimoji="1" lang="ja-JP" altLang="en-US" dirty="0"/>
              <a:t>の</a:t>
            </a:r>
            <a:r>
              <a:rPr kumimoji="1" lang="en-US" altLang="ja-JP" dirty="0"/>
              <a:t>Evolve20</a:t>
            </a:r>
            <a:r>
              <a:rPr kumimoji="1" lang="ja-JP" altLang="en-US" dirty="0"/>
              <a:t>はそれなりに音を拾ってしまっていました。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35</a:t>
            </a:fld>
            <a:endParaRPr kumimoji="1" lang="ja-JP" altLang="en-US"/>
          </a:p>
        </p:txBody>
      </p:sp>
    </p:spTree>
    <p:extLst>
      <p:ext uri="{BB962C8B-B14F-4D97-AF65-F5344CB8AC3E}">
        <p14:creationId xmlns:p14="http://schemas.microsoft.com/office/powerpoint/2010/main" val="1383398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同じく</a:t>
            </a:r>
            <a:r>
              <a:rPr kumimoji="1" lang="en-US" altLang="ja-JP" dirty="0"/>
              <a:t>Jabra</a:t>
            </a:r>
            <a:r>
              <a:rPr kumimoji="1" lang="ja-JP" altLang="en-US" dirty="0"/>
              <a:t>の</a:t>
            </a:r>
            <a:r>
              <a:rPr kumimoji="1" lang="en-US" altLang="ja-JP" dirty="0"/>
              <a:t>Evolve2 30</a:t>
            </a:r>
            <a:r>
              <a:rPr kumimoji="1" lang="ja-JP" altLang="en-US" dirty="0"/>
              <a:t>もマイクの位置的に左からの音に弱いです。</a:t>
            </a:r>
            <a:endParaRPr kumimoji="1" lang="en-US" altLang="ja-JP" dirty="0"/>
          </a:p>
          <a:p>
            <a:r>
              <a:rPr kumimoji="1" lang="ja-JP" altLang="en-US" dirty="0"/>
              <a:t>付け心地はかなり好みなんですけどね。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36</a:t>
            </a:fld>
            <a:endParaRPr kumimoji="1" lang="ja-JP" altLang="en-US"/>
          </a:p>
        </p:txBody>
      </p:sp>
    </p:spTree>
    <p:extLst>
      <p:ext uri="{BB962C8B-B14F-4D97-AF65-F5344CB8AC3E}">
        <p14:creationId xmlns:p14="http://schemas.microsoft.com/office/powerpoint/2010/main" val="101269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骨伝導式の</a:t>
            </a:r>
            <a:r>
              <a:rPr kumimoji="1" lang="en-US" altLang="ja-JP" dirty="0"/>
              <a:t>OpenComm</a:t>
            </a:r>
            <a:r>
              <a:rPr kumimoji="1" lang="ja-JP" altLang="en-US" dirty="0"/>
              <a:t>は</a:t>
            </a:r>
            <a:r>
              <a:rPr kumimoji="1" lang="en-US" altLang="ja-JP" dirty="0"/>
              <a:t>EarPods</a:t>
            </a:r>
            <a:r>
              <a:rPr kumimoji="1" lang="ja-JP" altLang="en-US" dirty="0"/>
              <a:t>並みにアウトでした。</a:t>
            </a:r>
            <a:endParaRPr kumimoji="1" lang="en-US" altLang="ja-JP" dirty="0"/>
          </a:p>
          <a:p>
            <a:r>
              <a:rPr kumimoji="1" lang="ja-JP" altLang="en-US" dirty="0"/>
              <a:t>耳を塞がないので楽なんですが会議には向きませんね。</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37</a:t>
            </a:fld>
            <a:endParaRPr kumimoji="1" lang="ja-JP" altLang="en-US"/>
          </a:p>
        </p:txBody>
      </p:sp>
    </p:spTree>
    <p:extLst>
      <p:ext uri="{BB962C8B-B14F-4D97-AF65-F5344CB8AC3E}">
        <p14:creationId xmlns:p14="http://schemas.microsoft.com/office/powerpoint/2010/main" val="1837785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Recon Air</a:t>
            </a:r>
            <a:r>
              <a:rPr kumimoji="1" lang="ja-JP" altLang="en-US" dirty="0"/>
              <a:t>も同じワイヤレスのヘッドセットですが、こちらは結構音を拾っていました。</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38</a:t>
            </a:fld>
            <a:endParaRPr kumimoji="1" lang="ja-JP" altLang="en-US"/>
          </a:p>
        </p:txBody>
      </p:sp>
    </p:spTree>
    <p:extLst>
      <p:ext uri="{BB962C8B-B14F-4D97-AF65-F5344CB8AC3E}">
        <p14:creationId xmlns:p14="http://schemas.microsoft.com/office/powerpoint/2010/main" val="1398423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きっと皆さまもこんな経験があることでしょう。</a:t>
            </a:r>
            <a:endParaRPr kumimoji="1" lang="en-US" altLang="ja-JP" dirty="0"/>
          </a:p>
          <a:p>
            <a:r>
              <a:rPr kumimoji="1" lang="ja-JP" altLang="en-US" dirty="0"/>
              <a:t>例えば、自分が家などにいて、話し相手が会社やカフェなど周りに雑音がある環境にいる時です。</a:t>
            </a:r>
            <a:endParaRPr kumimoji="1" lang="en-US" altLang="ja-JP" dirty="0"/>
          </a:p>
          <a:p>
            <a:r>
              <a:rPr kumimoji="1" lang="ja-JP" altLang="en-US" dirty="0"/>
              <a:t>　・周りの声や雑音が入っていて正直相手が何話しているか聞き取りにくい</a:t>
            </a:r>
            <a:endParaRPr kumimoji="1" lang="en-US" altLang="ja-JP" dirty="0"/>
          </a:p>
          <a:p>
            <a:r>
              <a:rPr kumimoji="1" lang="ja-JP" altLang="en-US" dirty="0"/>
              <a:t>　・少しならまあ気にならないけど、ずっと聞こえているとうるさくて集中できない</a:t>
            </a:r>
            <a:endParaRPr kumimoji="1" lang="en-US" altLang="ja-JP" dirty="0"/>
          </a:p>
          <a:p>
            <a:endParaRPr kumimoji="1" lang="en-US" altLang="ja-JP" dirty="0"/>
          </a:p>
          <a:p>
            <a:r>
              <a:rPr kumimoji="1" lang="ja-JP" altLang="en-US" dirty="0"/>
              <a:t>逆もまたあって、自分がうるさい環境にいるときは</a:t>
            </a:r>
            <a:endParaRPr kumimoji="1" lang="en-US" altLang="ja-JP" dirty="0"/>
          </a:p>
          <a:p>
            <a:r>
              <a:rPr kumimoji="1" lang="ja-JP" altLang="en-US" dirty="0"/>
              <a:t>　・周りの音が入っていないか心配になる</a:t>
            </a:r>
            <a:endParaRPr kumimoji="1" lang="en-US" altLang="ja-JP" dirty="0"/>
          </a:p>
          <a:p>
            <a:r>
              <a:rPr kumimoji="1" lang="ja-JP" altLang="en-US" dirty="0"/>
              <a:t>　・静かな場所を求めて右往左往移動する</a:t>
            </a:r>
            <a:endParaRPr kumimoji="1" lang="en-US" altLang="ja-JP" dirty="0"/>
          </a:p>
          <a:p>
            <a:r>
              <a:rPr kumimoji="1" lang="ja-JP" altLang="en-US" dirty="0"/>
              <a:t>　・どうにもならないのでとりあえずミュートしとこ</a:t>
            </a:r>
            <a:r>
              <a:rPr kumimoji="1" lang="en-US" altLang="ja-JP" dirty="0"/>
              <a:t>…</a:t>
            </a:r>
            <a:r>
              <a:rPr kumimoji="1" lang="ja-JP" altLang="en-US" dirty="0"/>
              <a:t>でミュートすると</a:t>
            </a:r>
            <a:r>
              <a:rPr kumimoji="1" lang="en-US" altLang="ja-JP" dirty="0"/>
              <a:t>ONOFF</a:t>
            </a:r>
            <a:r>
              <a:rPr kumimoji="1" lang="ja-JP" altLang="en-US" dirty="0"/>
              <a:t>がめんどくさいし相手に違和感を感じさせるかも</a:t>
            </a:r>
            <a:r>
              <a:rPr kumimoji="1" lang="en-US" altLang="ja-JP" dirty="0"/>
              <a:t>…</a:t>
            </a:r>
          </a:p>
          <a:p>
            <a:endParaRPr kumimoji="1" lang="en-US" altLang="ja-JP" dirty="0"/>
          </a:p>
          <a:p>
            <a:r>
              <a:rPr kumimoji="1" lang="ja-JP" altLang="en-US" dirty="0"/>
              <a:t>弊社でも、出社している人はそれなりにいますので、声の大きいおじさまが近くにいると全部相手に筒抜けになってしまっています</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4</a:t>
            </a:fld>
            <a:endParaRPr kumimoji="1" lang="ja-JP" altLang="en-US"/>
          </a:p>
        </p:txBody>
      </p:sp>
    </p:spTree>
    <p:extLst>
      <p:ext uri="{BB962C8B-B14F-4D97-AF65-F5344CB8AC3E}">
        <p14:creationId xmlns:p14="http://schemas.microsoft.com/office/powerpoint/2010/main" val="5237197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最後に、こちらがヘッドセットごとの各方向の平均値になります。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39</a:t>
            </a:fld>
            <a:endParaRPr kumimoji="1" lang="ja-JP" altLang="en-US"/>
          </a:p>
        </p:txBody>
      </p:sp>
    </p:spTree>
    <p:extLst>
      <p:ext uri="{BB962C8B-B14F-4D97-AF65-F5344CB8AC3E}">
        <p14:creationId xmlns:p14="http://schemas.microsoft.com/office/powerpoint/2010/main" val="4129288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以上の結果を踏まえて、各ヘッドセットのまとめを行いました。</a:t>
            </a:r>
            <a:endParaRPr kumimoji="1" lang="en-US" altLang="ja-JP" dirty="0"/>
          </a:p>
          <a:p>
            <a:r>
              <a:rPr kumimoji="1" lang="ja-JP" altLang="en-US" dirty="0"/>
              <a:t>性能的に優秀なのは○が付いている</a:t>
            </a:r>
            <a:r>
              <a:rPr kumimoji="1" lang="en-US" altLang="ja-JP" dirty="0"/>
              <a:t>4</a:t>
            </a:r>
            <a:r>
              <a:rPr kumimoji="1" lang="ja-JP" altLang="en-US" dirty="0"/>
              <a:t>つなのですが、</a:t>
            </a:r>
            <a:r>
              <a:rPr kumimoji="1" lang="en-US" altLang="ja-JP" dirty="0"/>
              <a:t>Liberty Pro2</a:t>
            </a:r>
            <a:r>
              <a:rPr kumimoji="1" lang="ja-JP" altLang="en-US" dirty="0"/>
              <a:t>は残念ながら今回は不採用にしました。</a:t>
            </a:r>
            <a:endParaRPr kumimoji="1" lang="en-US" altLang="ja-JP" dirty="0"/>
          </a:p>
          <a:p>
            <a:r>
              <a:rPr kumimoji="1" lang="ja-JP" altLang="en-US" dirty="0"/>
              <a:t>理由としては、弊社オフィスで</a:t>
            </a:r>
            <a:r>
              <a:rPr kumimoji="1" lang="en-US" altLang="ja-JP" dirty="0"/>
              <a:t>Bluetooth</a:t>
            </a:r>
            <a:r>
              <a:rPr kumimoji="1" lang="ja-JP" altLang="en-US" dirty="0"/>
              <a:t>を使うと控えめに言ってイラつくレベルで通信が途切れるためです。</a:t>
            </a:r>
            <a:endParaRPr kumimoji="1" lang="en-US" altLang="ja-JP" dirty="0"/>
          </a:p>
          <a:p>
            <a:r>
              <a:rPr kumimoji="1" lang="ja-JP" altLang="en-US" dirty="0"/>
              <a:t>通信環境のよい場所で使うなら選択肢に入る一つだと思います。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40</a:t>
            </a:fld>
            <a:endParaRPr kumimoji="1" lang="ja-JP" altLang="en-US"/>
          </a:p>
        </p:txBody>
      </p:sp>
    </p:spTree>
    <p:extLst>
      <p:ext uri="{BB962C8B-B14F-4D97-AF65-F5344CB8AC3E}">
        <p14:creationId xmlns:p14="http://schemas.microsoft.com/office/powerpoint/2010/main" val="1109854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ただ最近では技術も進歩していて、最近のヘッドセットにはノイズキャンセリング機能が搭載されたものが多いですよね。</a:t>
            </a:r>
            <a:endParaRPr kumimoji="1" lang="en-US" altLang="ja-JP" dirty="0"/>
          </a:p>
          <a:p>
            <a:r>
              <a:rPr kumimoji="1" lang="ja-JP" altLang="en-US" dirty="0"/>
              <a:t>ノイズキャンセリングの仕組みとしては、外部音に対して逆位相の音を重ねて雑音を打ち消す仕組みが主流なんだそうです。</a:t>
            </a:r>
            <a:endParaRPr kumimoji="1" lang="en-US" altLang="ja-JP" dirty="0"/>
          </a:p>
          <a:p>
            <a:endParaRPr kumimoji="1" lang="en-US" altLang="ja-JP" dirty="0"/>
          </a:p>
          <a:p>
            <a:r>
              <a:rPr kumimoji="1" lang="ja-JP" altLang="en-US" dirty="0"/>
              <a:t>ノイキャン付きのヘッドセットは様々なメーカーから発売されていますが、性能はピンキリだし、値段が高ければノイキャン性能がいいかと言われるとそうでもなかったりします。</a:t>
            </a:r>
            <a:endParaRPr kumimoji="1" lang="en-US" altLang="ja-JP" dirty="0"/>
          </a:p>
          <a:p>
            <a:r>
              <a:rPr kumimoji="1" lang="ja-JP" altLang="en-US" dirty="0"/>
              <a:t>一口にノイキャンと言っても雑音を</a:t>
            </a:r>
            <a:endParaRPr kumimoji="1" lang="en-US" altLang="ja-JP" dirty="0"/>
          </a:p>
          <a:p>
            <a:r>
              <a:rPr kumimoji="1" lang="ja-JP" altLang="en-US" dirty="0"/>
              <a:t>レビューサイトを見ても、仕方がないことですが主観的な感想ばかりで、本当に良い性能なのかは買って使ってみないと分からないというのが悩みの種でした。</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5</a:t>
            </a:fld>
            <a:endParaRPr kumimoji="1" lang="ja-JP" altLang="en-US"/>
          </a:p>
        </p:txBody>
      </p:sp>
    </p:spTree>
    <p:extLst>
      <p:ext uri="{BB962C8B-B14F-4D97-AF65-F5344CB8AC3E}">
        <p14:creationId xmlns:p14="http://schemas.microsoft.com/office/powerpoint/2010/main" val="239084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ノイキャン性能を定量的に、数値的に評価できたらいいのになあ</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6</a:t>
            </a:fld>
            <a:endParaRPr kumimoji="1" lang="ja-JP" altLang="en-US"/>
          </a:p>
        </p:txBody>
      </p:sp>
    </p:spTree>
    <p:extLst>
      <p:ext uri="{BB962C8B-B14F-4D97-AF65-F5344CB8AC3E}">
        <p14:creationId xmlns:p14="http://schemas.microsoft.com/office/powerpoint/2010/main" val="63011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というわけで、音声入力を可視化するプログラムを作成して、ヘッドセットのノイキャン性能をテストしてみました。</a:t>
            </a:r>
            <a:endParaRPr kumimoji="1" lang="en-US" altLang="ja-JP" dirty="0"/>
          </a:p>
          <a:p>
            <a:r>
              <a:rPr kumimoji="1" lang="ja-JP" altLang="en-US" dirty="0"/>
              <a:t>そしてテスト結果を比較して、リモートワークで使えそうなヘッドセットを探そう！というのが今回の主旨になります。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7</a:t>
            </a:fld>
            <a:endParaRPr kumimoji="1" lang="ja-JP" altLang="en-US"/>
          </a:p>
        </p:txBody>
      </p:sp>
    </p:spTree>
    <p:extLst>
      <p:ext uri="{BB962C8B-B14F-4D97-AF65-F5344CB8AC3E}">
        <p14:creationId xmlns:p14="http://schemas.microsoft.com/office/powerpoint/2010/main" val="3871297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まずはじめに、簡単な自己紹介をさせて頂きます。</a:t>
            </a:r>
            <a:endParaRPr kumimoji="1" lang="en-US" altLang="ja-JP" dirty="0"/>
          </a:p>
          <a:p>
            <a:r>
              <a:rPr kumimoji="1" lang="ja-JP" altLang="en-US" dirty="0"/>
              <a:t>名前は西部といいます。所属はリコージャパン株式会社で、主な業務は金融系のシステム設計と開発を担当しています。</a:t>
            </a:r>
            <a:endParaRPr kumimoji="1" lang="en-US" altLang="ja-JP" dirty="0"/>
          </a:p>
          <a:p>
            <a:r>
              <a:rPr kumimoji="1" lang="en-US" altLang="ja-JP" dirty="0"/>
              <a:t>SE</a:t>
            </a:r>
            <a:r>
              <a:rPr kumimoji="1" lang="ja-JP" altLang="en-US" dirty="0"/>
              <a:t>歴としては</a:t>
            </a:r>
            <a:r>
              <a:rPr kumimoji="1" lang="en-US" altLang="ja-JP" dirty="0"/>
              <a:t>6</a:t>
            </a:r>
            <a:r>
              <a:rPr kumimoji="1" lang="ja-JP" altLang="en-US" dirty="0"/>
              <a:t>年くらいなんですが、まだまだひよっこです。</a:t>
            </a:r>
            <a:endParaRPr kumimoji="1" lang="en-US" altLang="ja-JP" dirty="0"/>
          </a:p>
          <a:p>
            <a:r>
              <a:rPr kumimoji="1" lang="ja-JP" altLang="en-US" dirty="0"/>
              <a:t>今回が外部の</a:t>
            </a:r>
            <a:r>
              <a:rPr kumimoji="1" lang="en-US" altLang="ja-JP" dirty="0"/>
              <a:t>LT</a:t>
            </a:r>
            <a:r>
              <a:rPr kumimoji="1" lang="ja-JP" altLang="en-US" dirty="0"/>
              <a:t>で話すはじめての体験なので、生温かく見守って頂けたら幸いです。</a:t>
            </a:r>
            <a:endParaRPr kumimoji="1" lang="en-US" altLang="ja-JP" dirty="0"/>
          </a:p>
          <a:p>
            <a:endParaRPr kumimoji="1" lang="en-US" altLang="ja-JP" dirty="0"/>
          </a:p>
          <a:p>
            <a:r>
              <a:rPr kumimoji="1" lang="ja-JP" altLang="en-US" dirty="0"/>
              <a:t>ではさっそく、本題に入りたいと思います。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8</a:t>
            </a:fld>
            <a:endParaRPr kumimoji="1" lang="ja-JP" altLang="en-US"/>
          </a:p>
        </p:txBody>
      </p:sp>
    </p:spTree>
    <p:extLst>
      <p:ext uri="{BB962C8B-B14F-4D97-AF65-F5344CB8AC3E}">
        <p14:creationId xmlns:p14="http://schemas.microsoft.com/office/powerpoint/2010/main" val="114027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さて、それでは評価の方法を説明したいと思います。</a:t>
            </a:r>
            <a:endParaRPr kumimoji="1" lang="en-US" altLang="ja-JP" dirty="0"/>
          </a:p>
          <a:p>
            <a:endParaRPr kumimoji="1" lang="en-US" altLang="ja-JP" dirty="0"/>
          </a:p>
          <a:p>
            <a:r>
              <a:rPr kumimoji="1" lang="ja-JP" altLang="en-US" dirty="0"/>
              <a:t>まず、周りの雑音を再現するためにスピーカーから音声を大体</a:t>
            </a:r>
            <a:r>
              <a:rPr kumimoji="1" lang="en-US" altLang="ja-JP" dirty="0"/>
              <a:t>60</a:t>
            </a:r>
            <a:r>
              <a:rPr kumimoji="1" lang="ja-JP" altLang="en-US" dirty="0"/>
              <a:t>デジベル程度で流します。音声は「吾輩は猫である」の冒頭をボイスロイドに読み上げてもらいました。</a:t>
            </a:r>
            <a:endParaRPr kumimoji="1" lang="en-US" altLang="ja-JP" dirty="0"/>
          </a:p>
          <a:p>
            <a:r>
              <a:rPr kumimoji="1" lang="ja-JP" altLang="en-US" dirty="0"/>
              <a:t>つぎに、マイクが接続されている</a:t>
            </a:r>
            <a:r>
              <a:rPr kumimoji="1" lang="en-US" altLang="ja-JP" dirty="0"/>
              <a:t>PC-A</a:t>
            </a:r>
            <a:r>
              <a:rPr kumimoji="1" lang="ja-JP" altLang="en-US" dirty="0"/>
              <a:t>でマイクからの入力音声を録音します。こちらが、</a:t>
            </a:r>
            <a:r>
              <a:rPr kumimoji="1" lang="en-US" altLang="ja-JP" dirty="0"/>
              <a:t>Teams</a:t>
            </a:r>
            <a:r>
              <a:rPr kumimoji="1" lang="ja-JP" altLang="en-US" dirty="0"/>
              <a:t>を通す前の音声となります。</a:t>
            </a:r>
            <a:endParaRPr kumimoji="1" lang="en-US" altLang="ja-JP" dirty="0"/>
          </a:p>
          <a:p>
            <a:r>
              <a:rPr kumimoji="1" lang="ja-JP" altLang="en-US" dirty="0"/>
              <a:t>そして、</a:t>
            </a:r>
            <a:r>
              <a:rPr kumimoji="1" lang="en-US" altLang="ja-JP" dirty="0"/>
              <a:t>Teams</a:t>
            </a:r>
            <a:r>
              <a:rPr kumimoji="1" lang="ja-JP" altLang="en-US" dirty="0"/>
              <a:t>会議を繋ぎ、</a:t>
            </a:r>
            <a:r>
              <a:rPr kumimoji="1" lang="en-US" altLang="ja-JP" dirty="0"/>
              <a:t>Teams</a:t>
            </a:r>
            <a:r>
              <a:rPr kumimoji="1" lang="ja-JP" altLang="en-US" dirty="0"/>
              <a:t>を通した状態の音声を</a:t>
            </a:r>
            <a:r>
              <a:rPr kumimoji="1" lang="en-US" altLang="ja-JP" dirty="0"/>
              <a:t>PC-B</a:t>
            </a:r>
            <a:r>
              <a:rPr kumimoji="1" lang="ja-JP" altLang="en-US" dirty="0"/>
              <a:t>で録音します。</a:t>
            </a:r>
            <a:endParaRPr kumimoji="1" lang="en-US" altLang="ja-JP" dirty="0"/>
          </a:p>
          <a:p>
            <a:r>
              <a:rPr kumimoji="1" lang="ja-JP" altLang="en-US" dirty="0"/>
              <a:t>これを、スピーカーの位置を変えて、マイクに対して前後左右の位置で</a:t>
            </a:r>
            <a:r>
              <a:rPr kumimoji="1" lang="en-US" altLang="ja-JP" dirty="0"/>
              <a:t>4</a:t>
            </a:r>
            <a:r>
              <a:rPr kumimoji="1" lang="ja-JP" altLang="en-US" dirty="0"/>
              <a:t>回行いました。</a:t>
            </a:r>
            <a:endParaRPr kumimoji="1" lang="en-US" altLang="ja-JP" dirty="0"/>
          </a:p>
          <a:p>
            <a:endParaRPr kumimoji="1" lang="en-US" altLang="ja-JP" dirty="0"/>
          </a:p>
          <a:p>
            <a:r>
              <a:rPr kumimoji="1" lang="ja-JP" altLang="en-US" dirty="0"/>
              <a:t>本来であれば、マイクの入力レベルを合わせるためにキャリブレートをした方がより条件が統一されたテスト結果になるのですが</a:t>
            </a:r>
            <a:endParaRPr kumimoji="1" lang="en-US" altLang="ja-JP" dirty="0"/>
          </a:p>
          <a:p>
            <a:r>
              <a:rPr kumimoji="1" lang="ja-JP" altLang="en-US" dirty="0"/>
              <a:t>実際にマイクを使用するときにわざわざ入力レベルを下げたり上げたりして使う人は少ないと思うので、今回は実際の使用場面を想定してキャリブレートはしないことにしました。</a:t>
            </a:r>
            <a:endParaRPr kumimoji="1" lang="en-US" altLang="ja-JP" dirty="0"/>
          </a:p>
          <a:p>
            <a:endParaRPr kumimoji="1" lang="en-US" altLang="ja-JP" dirty="0"/>
          </a:p>
          <a:p>
            <a:r>
              <a:rPr kumimoji="1" lang="ja-JP" altLang="en-US" dirty="0"/>
              <a:t>プログラムのリンクを貼っておきますのでコードの中身についてはこちらからご確認ください。</a:t>
            </a:r>
            <a:endParaRPr kumimoji="1" lang="en-US" altLang="ja-JP" dirty="0"/>
          </a:p>
          <a:p>
            <a:r>
              <a:rPr kumimoji="1" lang="ja-JP" altLang="en-US" dirty="0"/>
              <a:t>今回、作成にあたって私の上司である中村充志さんに多大なるご協力を頂きました。</a:t>
            </a:r>
            <a:endParaRPr kumimoji="1" lang="en-US" altLang="ja-JP" dirty="0"/>
          </a:p>
          <a:p>
            <a:r>
              <a:rPr kumimoji="1" lang="ja-JP" altLang="en-US" dirty="0"/>
              <a:t>ご協力というか、がっつりコードを書いてもらっているので質問や詳細な解説は中村さんに丸投げしたいと思います。</a:t>
            </a:r>
            <a:endParaRPr kumimoji="1" lang="en-US" altLang="ja-JP" dirty="0"/>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10</a:t>
            </a:fld>
            <a:endParaRPr kumimoji="1" lang="ja-JP" altLang="en-US"/>
          </a:p>
        </p:txBody>
      </p:sp>
    </p:spTree>
    <p:extLst>
      <p:ext uri="{BB962C8B-B14F-4D97-AF65-F5344CB8AC3E}">
        <p14:creationId xmlns:p14="http://schemas.microsoft.com/office/powerpoint/2010/main" val="3561986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今回テスト対象としたのは</a:t>
            </a:r>
            <a:r>
              <a:rPr kumimoji="1" lang="en-US" altLang="ja-JP" dirty="0"/>
              <a:t>12</a:t>
            </a:r>
            <a:r>
              <a:rPr kumimoji="1" lang="ja-JP" altLang="en-US" dirty="0"/>
              <a:t>個のヘッドセットです。</a:t>
            </a:r>
            <a:endParaRPr kumimoji="1" lang="en-US" altLang="ja-JP" dirty="0"/>
          </a:p>
          <a:p>
            <a:r>
              <a:rPr kumimoji="1" lang="ja-JP" altLang="en-US" dirty="0"/>
              <a:t>明確な選定基準はないのですが、元々持っていたり評判が良いものを集めてみました。</a:t>
            </a:r>
            <a:endParaRPr kumimoji="1" lang="en-US" altLang="ja-JP" dirty="0"/>
          </a:p>
          <a:p>
            <a:r>
              <a:rPr kumimoji="1" lang="ja-JP" altLang="en-US" dirty="0"/>
              <a:t>価格帯は</a:t>
            </a:r>
            <a:r>
              <a:rPr kumimoji="1" lang="en-US" altLang="ja-JP" dirty="0"/>
              <a:t>2,3000</a:t>
            </a:r>
            <a:r>
              <a:rPr kumimoji="1" lang="ja-JP" altLang="en-US" dirty="0"/>
              <a:t>円代のものから</a:t>
            </a:r>
            <a:r>
              <a:rPr kumimoji="1" lang="en-US" altLang="ja-JP" dirty="0"/>
              <a:t>2</a:t>
            </a:r>
            <a:r>
              <a:rPr kumimoji="1" lang="ja-JP" altLang="en-US" dirty="0"/>
              <a:t>万円代のものまであります。</a:t>
            </a:r>
          </a:p>
        </p:txBody>
      </p:sp>
      <p:sp>
        <p:nvSpPr>
          <p:cNvPr id="4" name="スライド番号プレースホルダー 3"/>
          <p:cNvSpPr>
            <a:spLocks noGrp="1"/>
          </p:cNvSpPr>
          <p:nvPr>
            <p:ph type="sldNum" sz="quarter" idx="5"/>
          </p:nvPr>
        </p:nvSpPr>
        <p:spPr/>
        <p:txBody>
          <a:bodyPr/>
          <a:lstStyle/>
          <a:p>
            <a:fld id="{AE72ED48-AE69-4610-B2B0-BB664F7B0AE6}" type="slidenum">
              <a:rPr kumimoji="1" lang="ja-JP" altLang="en-US" smtClean="0"/>
              <a:t>11</a:t>
            </a:fld>
            <a:endParaRPr kumimoji="1" lang="ja-JP" altLang="en-US"/>
          </a:p>
        </p:txBody>
      </p:sp>
    </p:spTree>
    <p:extLst>
      <p:ext uri="{BB962C8B-B14F-4D97-AF65-F5344CB8AC3E}">
        <p14:creationId xmlns:p14="http://schemas.microsoft.com/office/powerpoint/2010/main" val="403912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11073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697739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420433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96777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94598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2691964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979835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356854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9007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261765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2/24/2023</a:t>
            </a:fld>
            <a:endParaRPr lang="en-US" dirty="0"/>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a:t>
            </a:fld>
            <a:endParaRPr lang="en-US" dirty="0"/>
          </a:p>
        </p:txBody>
      </p:sp>
    </p:spTree>
    <p:extLst>
      <p:ext uri="{BB962C8B-B14F-4D97-AF65-F5344CB8AC3E}">
        <p14:creationId xmlns:p14="http://schemas.microsoft.com/office/powerpoint/2010/main" val="138830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lIns="109728" tIns="109728" rIns="109728" bIns="91440" anchor="ct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lIns="109728" tIns="109728" rIns="109728" bIns="9144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lIns="109728" tIns="109728" rIns="109728" bIns="91440" anchor="ctr"/>
          <a:lstStyle>
            <a:lvl1pPr algn="r">
              <a:defRPr sz="1100" spc="60">
                <a:solidFill>
                  <a:schemeClr val="tx2"/>
                </a:solidFill>
                <a:latin typeface="+mn-lt"/>
              </a:defRPr>
            </a:lvl1pPr>
          </a:lstStyle>
          <a:p>
            <a:fld id="{11EAACC7-3B3F-47D1-959A-EF58926E955E}" type="datetimeFigureOut">
              <a:rPr lang="en-US" smtClean="0"/>
              <a:t>2/24/2023</a:t>
            </a:fld>
            <a:endParaRPr lang="en-US" dirty="0"/>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lIns="109728" tIns="109728" rIns="109728" bIns="91440" anchor="ctr"/>
          <a:lstStyle>
            <a:lvl1pPr algn="l">
              <a:defRPr sz="1200" b="1" spc="6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lIns="109728" tIns="109728" rIns="109728" bIns="91440" anchor="ctr"/>
          <a:lstStyle>
            <a:lvl1pPr algn="r">
              <a:defRPr sz="1100">
                <a:solidFill>
                  <a:schemeClr val="tx2"/>
                </a:solidFill>
                <a:latin typeface="+mn-lt"/>
              </a:defRPr>
            </a:lvl1pPr>
          </a:lstStyle>
          <a:p>
            <a:fld id="{312CC964-A50B-4C29-B4E4-2C30BB34CCF3}" type="slidenum">
              <a:rPr lang="en-US" smtClean="0"/>
              <a:t>‹#›</a:t>
            </a:fld>
            <a:endParaRPr lang="en-US" dirty="0"/>
          </a:p>
        </p:txBody>
      </p:sp>
    </p:spTree>
    <p:extLst>
      <p:ext uri="{BB962C8B-B14F-4D97-AF65-F5344CB8AC3E}">
        <p14:creationId xmlns:p14="http://schemas.microsoft.com/office/powerpoint/2010/main" val="22373184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01" r:id="rId4"/>
    <p:sldLayoutId id="2147483702" r:id="rId5"/>
    <p:sldLayoutId id="2147483707" r:id="rId6"/>
    <p:sldLayoutId id="2147483703" r:id="rId7"/>
    <p:sldLayoutId id="2147483704" r:id="rId8"/>
    <p:sldLayoutId id="2147483705" r:id="rId9"/>
    <p:sldLayoutId id="2147483706" r:id="rId10"/>
    <p:sldLayoutId id="2147483708" r:id="rId11"/>
  </p:sldLayoutIdLst>
  <p:txStyles>
    <p:titleStyle>
      <a:lvl1pPr algn="l" defTabSz="914400" rtl="0" eaLnBrk="1" latinLnBrk="0" hangingPunct="1">
        <a:lnSpc>
          <a:spcPct val="105000"/>
        </a:lnSpc>
        <a:spcBef>
          <a:spcPct val="0"/>
        </a:spcBef>
        <a:buNone/>
        <a:defRPr sz="4400" b="1" i="0" kern="1200" cap="none" spc="14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400" kern="1200" spc="100">
          <a:solidFill>
            <a:schemeClr val="tx2"/>
          </a:solidFill>
          <a:latin typeface="+mn-lt"/>
          <a:ea typeface="+mn-ea"/>
          <a:cs typeface="+mn-cs"/>
        </a:defRPr>
      </a:lvl1pPr>
      <a:lvl2pPr marL="685800" indent="-228600" algn="l" defTabSz="914400" rtl="0" eaLnBrk="1" latinLnBrk="0" hangingPunct="1">
        <a:lnSpc>
          <a:spcPct val="110000"/>
        </a:lnSpc>
        <a:spcBef>
          <a:spcPts val="500"/>
        </a:spcBef>
        <a:buSzPct val="80000"/>
        <a:buFont typeface="Arial" panose="020B0604020202020204" pitchFamily="34" charset="0"/>
        <a:buChar char="•"/>
        <a:defRPr sz="2000" kern="1200" spc="100">
          <a:solidFill>
            <a:schemeClr val="tx2"/>
          </a:solidFill>
          <a:latin typeface="+mn-lt"/>
          <a:ea typeface="+mn-ea"/>
          <a:cs typeface="+mn-cs"/>
        </a:defRPr>
      </a:lvl2pPr>
      <a:lvl3pPr marL="1143000" indent="-228600" algn="l" defTabSz="914400" rtl="0" eaLnBrk="1" latinLnBrk="0" hangingPunct="1">
        <a:lnSpc>
          <a:spcPct val="110000"/>
        </a:lnSpc>
        <a:spcBef>
          <a:spcPts val="500"/>
        </a:spcBef>
        <a:buSzPct val="80000"/>
        <a:buFont typeface="Arial" panose="020B0604020202020204" pitchFamily="34" charset="0"/>
        <a:buChar char="•"/>
        <a:defRPr sz="1800" kern="1200" spc="100">
          <a:solidFill>
            <a:schemeClr val="tx2"/>
          </a:solidFill>
          <a:latin typeface="+mn-lt"/>
          <a:ea typeface="+mn-ea"/>
          <a:cs typeface="+mn-cs"/>
        </a:defRPr>
      </a:lvl3pPr>
      <a:lvl4pPr marL="16002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4pPr>
      <a:lvl5pPr marL="2057400" indent="-228600" algn="l" defTabSz="914400" rtl="0" eaLnBrk="1" latinLnBrk="0" hangingPunct="1">
        <a:lnSpc>
          <a:spcPct val="110000"/>
        </a:lnSpc>
        <a:spcBef>
          <a:spcPts val="500"/>
        </a:spcBef>
        <a:buSzPct val="80000"/>
        <a:buFont typeface="Arial" panose="020B0604020202020204" pitchFamily="34" charset="0"/>
        <a:buChar char="•"/>
        <a:defRPr sz="16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notesSlide" Target="../notesSlides/notesSlide8.xml"/><Relationship Id="rId9" Type="http://schemas.openxmlformats.org/officeDocument/2006/relationships/hyperlink" Target="https://github.com/nuitsjp/MicrophoneLevelLogg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hyperlink" Target="https://amzn.asia/d/asKE1t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amzn.asia/d/fVCtFlC" TargetMode="External"/><Relationship Id="rId5" Type="http://schemas.openxmlformats.org/officeDocument/2006/relationships/hyperlink" Target="https://amzn.asia/d/h6o6lRE" TargetMode="External"/><Relationship Id="rId4" Type="http://schemas.openxmlformats.org/officeDocument/2006/relationships/hyperlink" Target="https://amzn.asia/d/3UOucg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mzn.asia/d/dVP7RgK" TargetMode="External"/><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hyperlink" Target="https://amzn.asia/d/a3Ia19n" TargetMode="External"/><Relationship Id="rId5" Type="http://schemas.openxmlformats.org/officeDocument/2006/relationships/hyperlink" Target="https://amzn.asia/d/b9G5ONx" TargetMode="External"/><Relationship Id="rId4" Type="http://schemas.openxmlformats.org/officeDocument/2006/relationships/hyperlink" Target="https://amzn.asia/d/agiA3Xd"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amzn.asia/d/dDQQErJ" TargetMode="External"/><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hyperlink" Target="https://amzn.asia/d/f8dGaul" TargetMode="External"/><Relationship Id="rId5" Type="http://schemas.openxmlformats.org/officeDocument/2006/relationships/hyperlink" Target="https://amzn.asia/d/3AZguvH" TargetMode="External"/><Relationship Id="rId4" Type="http://schemas.openxmlformats.org/officeDocument/2006/relationships/hyperlink" Target="https://amzn.asia/d/82BIF4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9.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uitsjp/MicrophoneLevelLogger"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media" Target="../media/media4.wav"/><Relationship Id="rId7" Type="http://schemas.openxmlformats.org/officeDocument/2006/relationships/image" Target="../media/image34.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audio" Target="../media/media4.wav"/><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ime-space.kddi.com/ict-keywords/kaisetsu/2016042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8">
            <a:extLst>
              <a:ext uri="{FF2B5EF4-FFF2-40B4-BE49-F238E27FC236}">
                <a16:creationId xmlns:a16="http://schemas.microsoft.com/office/drawing/2014/main" id="{82950D9A-4705-4314-961A-4F88B2CE4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E47CBDAC-F302-D630-01D7-6D84D0BF524C}"/>
              </a:ext>
            </a:extLst>
          </p:cNvPr>
          <p:cNvSpPr>
            <a:spLocks noGrp="1"/>
          </p:cNvSpPr>
          <p:nvPr>
            <p:ph type="ctrTitle"/>
          </p:nvPr>
        </p:nvSpPr>
        <p:spPr>
          <a:xfrm>
            <a:off x="308072" y="1283089"/>
            <a:ext cx="6933112" cy="3237615"/>
          </a:xfrm>
        </p:spPr>
        <p:txBody>
          <a:bodyPr>
            <a:normAutofit/>
          </a:bodyPr>
          <a:lstStyle/>
          <a:p>
            <a:pPr algn="l"/>
            <a:r>
              <a:rPr lang="ja-JP" altLang="en-US" sz="4400" b="0" i="0" dirty="0">
                <a:solidFill>
                  <a:srgbClr val="444444"/>
                </a:solidFill>
                <a:effectLst/>
                <a:latin typeface="Lucida Grande"/>
              </a:rPr>
              <a:t>リモートワークで使えるノイズキャンセリングヘッドセットを</a:t>
            </a:r>
            <a:r>
              <a:rPr lang="en-US" altLang="ja-JP" sz="4400" b="0" i="0" dirty="0">
                <a:solidFill>
                  <a:srgbClr val="444444"/>
                </a:solidFill>
                <a:effectLst/>
                <a:latin typeface="Lucida Grande"/>
              </a:rPr>
              <a:t>.NET</a:t>
            </a:r>
            <a:r>
              <a:rPr lang="ja-JP" altLang="en-US" sz="4400" b="0" i="0" dirty="0">
                <a:solidFill>
                  <a:srgbClr val="444444"/>
                </a:solidFill>
                <a:effectLst/>
                <a:latin typeface="Lucida Grande"/>
              </a:rPr>
              <a:t>で</a:t>
            </a:r>
            <a:br>
              <a:rPr lang="en-US" altLang="ja-JP" sz="4400" b="0" i="0" dirty="0">
                <a:solidFill>
                  <a:srgbClr val="444444"/>
                </a:solidFill>
                <a:effectLst/>
                <a:latin typeface="Lucida Grande"/>
              </a:rPr>
            </a:br>
            <a:r>
              <a:rPr lang="ja-JP" altLang="en-US" sz="4400" b="0" i="0" dirty="0">
                <a:solidFill>
                  <a:srgbClr val="444444"/>
                </a:solidFill>
                <a:effectLst/>
                <a:latin typeface="Lucida Grande"/>
              </a:rPr>
              <a:t>定量評価してみた</a:t>
            </a:r>
            <a:endParaRPr kumimoji="1" lang="ja-JP" altLang="en-US" sz="4400" dirty="0"/>
          </a:p>
        </p:txBody>
      </p:sp>
      <p:pic>
        <p:nvPicPr>
          <p:cNvPr id="30" name="Picture 3" descr="白い背景に青色の抽象的な水彩画のパターン">
            <a:extLst>
              <a:ext uri="{FF2B5EF4-FFF2-40B4-BE49-F238E27FC236}">
                <a16:creationId xmlns:a16="http://schemas.microsoft.com/office/drawing/2014/main" id="{4AAAC3D2-A10E-7CBA-5EBB-C111A37A6991}"/>
              </a:ext>
            </a:extLst>
          </p:cNvPr>
          <p:cNvPicPr>
            <a:picLocks noChangeAspect="1"/>
          </p:cNvPicPr>
          <p:nvPr/>
        </p:nvPicPr>
        <p:blipFill rotWithShape="1">
          <a:blip r:embed="rId3"/>
          <a:srcRect l="29215" r="36452" b="2"/>
          <a:stretch/>
        </p:blipFill>
        <p:spPr>
          <a:xfrm>
            <a:off x="8658226" y="-4762"/>
            <a:ext cx="3541857" cy="6886079"/>
          </a:xfrm>
          <a:custGeom>
            <a:avLst/>
            <a:gdLst/>
            <a:ahLst/>
            <a:cxnLst/>
            <a:rect l="l" t="t" r="r" b="b"/>
            <a:pathLst>
              <a:path w="3541857" h="6886079">
                <a:moveTo>
                  <a:pt x="1248072" y="0"/>
                </a:moveTo>
                <a:lnTo>
                  <a:pt x="3541857" y="0"/>
                </a:lnTo>
                <a:lnTo>
                  <a:pt x="3541857" y="6886079"/>
                </a:lnTo>
                <a:lnTo>
                  <a:pt x="0" y="6864521"/>
                </a:lnTo>
                <a:close/>
              </a:path>
            </a:pathLst>
          </a:custGeom>
        </p:spPr>
      </p:pic>
      <p:cxnSp>
        <p:nvCxnSpPr>
          <p:cNvPr id="31" name="Straight Connector 10">
            <a:extLst>
              <a:ext uri="{FF2B5EF4-FFF2-40B4-BE49-F238E27FC236}">
                <a16:creationId xmlns:a16="http://schemas.microsoft.com/office/drawing/2014/main" id="{13AC671C-E66F-43C5-A66A-C477339DD2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78186" y="1"/>
            <a:ext cx="345294" cy="688131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E10AC2-20ED-4628-9A8E-14F8437B55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794205" y="-4764"/>
            <a:ext cx="5397796" cy="104143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7" name="タイトル 1">
            <a:extLst>
              <a:ext uri="{FF2B5EF4-FFF2-40B4-BE49-F238E27FC236}">
                <a16:creationId xmlns:a16="http://schemas.microsoft.com/office/drawing/2014/main" id="{E79EAE89-D445-83CA-424F-DA65C8211D0A}"/>
              </a:ext>
            </a:extLst>
          </p:cNvPr>
          <p:cNvSpPr txBox="1">
            <a:spLocks/>
          </p:cNvSpPr>
          <p:nvPr/>
        </p:nvSpPr>
        <p:spPr>
          <a:xfrm>
            <a:off x="5789929" y="4907439"/>
            <a:ext cx="2860214" cy="1281410"/>
          </a:xfrm>
          <a:prstGeom prst="rect">
            <a:avLst/>
          </a:prstGeom>
        </p:spPr>
        <p:txBody>
          <a:bodyPr lIns="109728" tIns="109728" rIns="109728" bIns="91440" anchor="b">
            <a:normAutofit/>
          </a:bodyPr>
          <a:lstStyle>
            <a:lvl1pPr algn="ctr" defTabSz="914400" rtl="0" eaLnBrk="1" latinLnBrk="0" hangingPunct="1">
              <a:lnSpc>
                <a:spcPct val="105000"/>
              </a:lnSpc>
              <a:spcBef>
                <a:spcPct val="0"/>
              </a:spcBef>
              <a:buNone/>
              <a:defRPr sz="6600" b="1" i="0" kern="1200" cap="none" spc="140" baseline="0">
                <a:solidFill>
                  <a:schemeClr val="tx2"/>
                </a:solidFill>
                <a:latin typeface="+mj-lt"/>
                <a:ea typeface="+mj-ea"/>
                <a:cs typeface="+mj-cs"/>
              </a:defRPr>
            </a:lvl1pPr>
          </a:lstStyle>
          <a:p>
            <a:pPr algn="l"/>
            <a:r>
              <a:rPr kumimoji="1" lang="en-US" altLang="ja-JP" sz="2000" b="0" dirty="0"/>
              <a:t>2023/02/24</a:t>
            </a:r>
          </a:p>
          <a:p>
            <a:pPr algn="l"/>
            <a:r>
              <a:rPr lang="en-US" altLang="ja-JP" sz="2000" b="0" dirty="0"/>
              <a:t>Y24be</a:t>
            </a:r>
            <a:endParaRPr kumimoji="1" lang="ja-JP" altLang="en-US" sz="2000" b="0" dirty="0"/>
          </a:p>
        </p:txBody>
      </p:sp>
    </p:spTree>
    <p:extLst>
      <p:ext uri="{BB962C8B-B14F-4D97-AF65-F5344CB8AC3E}">
        <p14:creationId xmlns:p14="http://schemas.microsoft.com/office/powerpoint/2010/main" val="1460963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評価方法</a:t>
            </a:r>
          </a:p>
        </p:txBody>
      </p:sp>
      <p:pic>
        <p:nvPicPr>
          <p:cNvPr id="1026" name="Picture 2" descr="円筒形スピーカーのイラスト | かわいいフリー素材集 いらすとや">
            <a:extLst>
              <a:ext uri="{FF2B5EF4-FFF2-40B4-BE49-F238E27FC236}">
                <a16:creationId xmlns:a16="http://schemas.microsoft.com/office/drawing/2014/main" id="{1A724066-A39F-2404-32BB-5370435CF6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571" y="3533162"/>
            <a:ext cx="1600201" cy="1492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マイク イラスト いらすとや」の画像検索結果">
            <a:extLst>
              <a:ext uri="{FF2B5EF4-FFF2-40B4-BE49-F238E27FC236}">
                <a16:creationId xmlns:a16="http://schemas.microsoft.com/office/drawing/2014/main" id="{D72140CE-12BA-9E2B-960F-7E0145B93A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3460" y="1953267"/>
            <a:ext cx="1190625" cy="1162050"/>
          </a:xfrm>
          <a:prstGeom prst="rect">
            <a:avLst/>
          </a:prstGeom>
          <a:noFill/>
          <a:extLst>
            <a:ext uri="{909E8E84-426E-40DD-AFC4-6F175D3DCCD1}">
              <a14:hiddenFill xmlns:a14="http://schemas.microsoft.com/office/drawing/2010/main">
                <a:solidFill>
                  <a:srgbClr val="FFFFFF"/>
                </a:solidFill>
              </a14:hiddenFill>
            </a:ext>
          </a:extLst>
        </p:spPr>
      </p:pic>
      <p:sp>
        <p:nvSpPr>
          <p:cNvPr id="4" name="四角形: 角を丸くする 3">
            <a:extLst>
              <a:ext uri="{FF2B5EF4-FFF2-40B4-BE49-F238E27FC236}">
                <a16:creationId xmlns:a16="http://schemas.microsoft.com/office/drawing/2014/main" id="{587B6540-DB09-EB7C-7D6D-E2432E39397F}"/>
              </a:ext>
            </a:extLst>
          </p:cNvPr>
          <p:cNvSpPr/>
          <p:nvPr/>
        </p:nvSpPr>
        <p:spPr>
          <a:xfrm>
            <a:off x="3519237" y="1053894"/>
            <a:ext cx="3619499" cy="2368967"/>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BE9EF59C-343F-F7B7-45FA-28CA9A0DE9B6}"/>
              </a:ext>
            </a:extLst>
          </p:cNvPr>
          <p:cNvSpPr txBox="1"/>
          <p:nvPr/>
        </p:nvSpPr>
        <p:spPr>
          <a:xfrm>
            <a:off x="3679658" y="1118999"/>
            <a:ext cx="2544286" cy="584775"/>
          </a:xfrm>
          <a:prstGeom prst="rect">
            <a:avLst/>
          </a:prstGeom>
          <a:noFill/>
        </p:spPr>
        <p:txBody>
          <a:bodyPr wrap="none" rtlCol="0">
            <a:spAutoFit/>
          </a:bodyPr>
          <a:lstStyle/>
          <a:p>
            <a:r>
              <a:rPr lang="en-US" altLang="ja-JP" sz="1600" dirty="0"/>
              <a:t>PC-A</a:t>
            </a:r>
          </a:p>
          <a:p>
            <a:r>
              <a:rPr lang="en-US" altLang="ja-JP" sz="1600" dirty="0"/>
              <a:t>MicrophoneLevelLogger</a:t>
            </a:r>
            <a:endParaRPr kumimoji="1" lang="en-US" altLang="ja-JP" sz="1600" dirty="0"/>
          </a:p>
        </p:txBody>
      </p:sp>
      <p:sp>
        <p:nvSpPr>
          <p:cNvPr id="7" name="四角形: 角を丸くする 6">
            <a:extLst>
              <a:ext uri="{FF2B5EF4-FFF2-40B4-BE49-F238E27FC236}">
                <a16:creationId xmlns:a16="http://schemas.microsoft.com/office/drawing/2014/main" id="{233D5BDD-36E1-1226-2C2A-351ACDC231A1}"/>
              </a:ext>
            </a:extLst>
          </p:cNvPr>
          <p:cNvSpPr/>
          <p:nvPr/>
        </p:nvSpPr>
        <p:spPr>
          <a:xfrm>
            <a:off x="7778416" y="1053895"/>
            <a:ext cx="3619499" cy="2368966"/>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20C2F6F3-123C-2E87-B136-7B32D3D8A578}"/>
              </a:ext>
            </a:extLst>
          </p:cNvPr>
          <p:cNvSpPr txBox="1"/>
          <p:nvPr/>
        </p:nvSpPr>
        <p:spPr>
          <a:xfrm>
            <a:off x="7938837" y="1118999"/>
            <a:ext cx="3357779" cy="584775"/>
          </a:xfrm>
          <a:prstGeom prst="rect">
            <a:avLst/>
          </a:prstGeom>
          <a:noFill/>
        </p:spPr>
        <p:txBody>
          <a:bodyPr wrap="none" rtlCol="0">
            <a:spAutoFit/>
          </a:bodyPr>
          <a:lstStyle/>
          <a:p>
            <a:r>
              <a:rPr lang="en-US" altLang="ja-JP" sz="1600" dirty="0"/>
              <a:t>PC-B</a:t>
            </a:r>
          </a:p>
          <a:p>
            <a:r>
              <a:rPr lang="en-US" altLang="ja-JP" sz="1600" dirty="0"/>
              <a:t>MicrophoneLevelLogger.Remote</a:t>
            </a:r>
            <a:endParaRPr kumimoji="1" lang="en-US" altLang="ja-JP" sz="1600" dirty="0"/>
          </a:p>
        </p:txBody>
      </p:sp>
      <p:pic>
        <p:nvPicPr>
          <p:cNvPr id="1030" name="Picture 6">
            <a:extLst>
              <a:ext uri="{FF2B5EF4-FFF2-40B4-BE49-F238E27FC236}">
                <a16:creationId xmlns:a16="http://schemas.microsoft.com/office/drawing/2014/main" id="{EC46CAEE-D2B6-343F-5D67-9EAA4D5744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0346" y="1953267"/>
            <a:ext cx="1217279" cy="11318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01565BE0-CB98-1346-2A9B-ABD558B8F5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9086" y="1953267"/>
            <a:ext cx="1217279" cy="113186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線コネクタ 10">
            <a:extLst>
              <a:ext uri="{FF2B5EF4-FFF2-40B4-BE49-F238E27FC236}">
                <a16:creationId xmlns:a16="http://schemas.microsoft.com/office/drawing/2014/main" id="{B4116564-2EA6-2844-3C53-FE596FEB70E0}"/>
              </a:ext>
            </a:extLst>
          </p:cNvPr>
          <p:cNvCxnSpPr>
            <a:cxnSpLocks/>
          </p:cNvCxnSpPr>
          <p:nvPr/>
        </p:nvCxnSpPr>
        <p:spPr>
          <a:xfrm>
            <a:off x="6096000" y="2519199"/>
            <a:ext cx="2657011"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B281171A-2705-0CC0-3DCA-D463B843888F}"/>
              </a:ext>
            </a:extLst>
          </p:cNvPr>
          <p:cNvCxnSpPr>
            <a:cxnSpLocks/>
          </p:cNvCxnSpPr>
          <p:nvPr/>
        </p:nvCxnSpPr>
        <p:spPr>
          <a:xfrm>
            <a:off x="2604085" y="2517888"/>
            <a:ext cx="777079"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F168967-452B-353C-55C8-8B78A2CE5925}"/>
              </a:ext>
            </a:extLst>
          </p:cNvPr>
          <p:cNvSpPr txBox="1"/>
          <p:nvPr/>
        </p:nvSpPr>
        <p:spPr>
          <a:xfrm>
            <a:off x="613120" y="5025350"/>
            <a:ext cx="441146" cy="400110"/>
          </a:xfrm>
          <a:prstGeom prst="rect">
            <a:avLst/>
          </a:prstGeom>
          <a:noFill/>
        </p:spPr>
        <p:txBody>
          <a:bodyPr wrap="none" rtlCol="0">
            <a:spAutoFit/>
          </a:bodyPr>
          <a:lstStyle/>
          <a:p>
            <a:r>
              <a:rPr lang="ja-JP" altLang="en-US" sz="2000" b="1" dirty="0">
                <a:solidFill>
                  <a:srgbClr val="FF0000"/>
                </a:solidFill>
              </a:rPr>
              <a:t>①</a:t>
            </a:r>
            <a:endParaRPr kumimoji="1" lang="en-US" altLang="ja-JP" sz="2000" b="1" dirty="0">
              <a:solidFill>
                <a:srgbClr val="FF0000"/>
              </a:solidFill>
            </a:endParaRPr>
          </a:p>
        </p:txBody>
      </p:sp>
      <p:sp>
        <p:nvSpPr>
          <p:cNvPr id="17" name="テキスト ボックス 16">
            <a:extLst>
              <a:ext uri="{FF2B5EF4-FFF2-40B4-BE49-F238E27FC236}">
                <a16:creationId xmlns:a16="http://schemas.microsoft.com/office/drawing/2014/main" id="{06C28464-9176-A58A-6149-5EEB32435D29}"/>
              </a:ext>
            </a:extLst>
          </p:cNvPr>
          <p:cNvSpPr txBox="1"/>
          <p:nvPr/>
        </p:nvSpPr>
        <p:spPr>
          <a:xfrm>
            <a:off x="1143000" y="1759974"/>
            <a:ext cx="441146" cy="400110"/>
          </a:xfrm>
          <a:prstGeom prst="rect">
            <a:avLst/>
          </a:prstGeom>
          <a:noFill/>
        </p:spPr>
        <p:txBody>
          <a:bodyPr wrap="none" rtlCol="0">
            <a:spAutoFit/>
          </a:bodyPr>
          <a:lstStyle/>
          <a:p>
            <a:r>
              <a:rPr kumimoji="1" lang="ja-JP" altLang="en-US" sz="2000" b="1" dirty="0">
                <a:solidFill>
                  <a:srgbClr val="FF0000"/>
                </a:solidFill>
              </a:rPr>
              <a:t>②</a:t>
            </a:r>
            <a:endParaRPr kumimoji="1" lang="en-US" altLang="ja-JP" sz="2000" b="1" dirty="0">
              <a:solidFill>
                <a:srgbClr val="FF0000"/>
              </a:solidFill>
            </a:endParaRPr>
          </a:p>
        </p:txBody>
      </p:sp>
      <p:sp>
        <p:nvSpPr>
          <p:cNvPr id="18" name="テキスト ボックス 17">
            <a:extLst>
              <a:ext uri="{FF2B5EF4-FFF2-40B4-BE49-F238E27FC236}">
                <a16:creationId xmlns:a16="http://schemas.microsoft.com/office/drawing/2014/main" id="{A60B3990-518F-5B1D-AF9B-A0F3D52B44AF}"/>
              </a:ext>
            </a:extLst>
          </p:cNvPr>
          <p:cNvSpPr txBox="1"/>
          <p:nvPr/>
        </p:nvSpPr>
        <p:spPr>
          <a:xfrm>
            <a:off x="5861681" y="2885077"/>
            <a:ext cx="441146" cy="400110"/>
          </a:xfrm>
          <a:prstGeom prst="rect">
            <a:avLst/>
          </a:prstGeom>
          <a:noFill/>
        </p:spPr>
        <p:txBody>
          <a:bodyPr wrap="none" rtlCol="0">
            <a:spAutoFit/>
          </a:bodyPr>
          <a:lstStyle/>
          <a:p>
            <a:r>
              <a:rPr kumimoji="1" lang="ja-JP" altLang="en-US" sz="2000" b="1" dirty="0">
                <a:solidFill>
                  <a:srgbClr val="FF0000"/>
                </a:solidFill>
              </a:rPr>
              <a:t>③</a:t>
            </a:r>
            <a:endParaRPr kumimoji="1" lang="en-US" altLang="ja-JP" sz="2000" b="1" dirty="0">
              <a:solidFill>
                <a:srgbClr val="FF0000"/>
              </a:solidFill>
            </a:endParaRPr>
          </a:p>
        </p:txBody>
      </p:sp>
      <p:sp>
        <p:nvSpPr>
          <p:cNvPr id="19" name="テキスト ボックス 18">
            <a:extLst>
              <a:ext uri="{FF2B5EF4-FFF2-40B4-BE49-F238E27FC236}">
                <a16:creationId xmlns:a16="http://schemas.microsoft.com/office/drawing/2014/main" id="{A0BEBFE8-4D3A-B7A3-3784-C461B004909B}"/>
              </a:ext>
            </a:extLst>
          </p:cNvPr>
          <p:cNvSpPr txBox="1"/>
          <p:nvPr/>
        </p:nvSpPr>
        <p:spPr>
          <a:xfrm>
            <a:off x="10211770" y="2885077"/>
            <a:ext cx="441146" cy="400110"/>
          </a:xfrm>
          <a:prstGeom prst="rect">
            <a:avLst/>
          </a:prstGeom>
          <a:noFill/>
        </p:spPr>
        <p:txBody>
          <a:bodyPr wrap="none" rtlCol="0">
            <a:spAutoFit/>
          </a:bodyPr>
          <a:lstStyle/>
          <a:p>
            <a:r>
              <a:rPr lang="ja-JP" altLang="en-US" sz="2000" b="1" dirty="0">
                <a:solidFill>
                  <a:srgbClr val="FF0000"/>
                </a:solidFill>
              </a:rPr>
              <a:t>④</a:t>
            </a:r>
            <a:endParaRPr kumimoji="1" lang="en-US" altLang="ja-JP" sz="2000" b="1" dirty="0">
              <a:solidFill>
                <a:srgbClr val="FF0000"/>
              </a:solidFill>
            </a:endParaRPr>
          </a:p>
        </p:txBody>
      </p:sp>
      <p:sp>
        <p:nvSpPr>
          <p:cNvPr id="20" name="テキスト ボックス 19">
            <a:extLst>
              <a:ext uri="{FF2B5EF4-FFF2-40B4-BE49-F238E27FC236}">
                <a16:creationId xmlns:a16="http://schemas.microsoft.com/office/drawing/2014/main" id="{17DFD49A-2631-D304-65AE-4CC6230E58D0}"/>
              </a:ext>
            </a:extLst>
          </p:cNvPr>
          <p:cNvSpPr txBox="1"/>
          <p:nvPr/>
        </p:nvSpPr>
        <p:spPr>
          <a:xfrm>
            <a:off x="3519237" y="3788738"/>
            <a:ext cx="6017801" cy="1323439"/>
          </a:xfrm>
          <a:prstGeom prst="rect">
            <a:avLst/>
          </a:prstGeom>
          <a:noFill/>
        </p:spPr>
        <p:txBody>
          <a:bodyPr wrap="none" rtlCol="0">
            <a:spAutoFit/>
          </a:bodyPr>
          <a:lstStyle/>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スピーカーから音声再生</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(PC-B</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から再生する</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スピーカーの音を拾う</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音声の保存</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ノイキャンなし</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PC-B</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への転送</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音声の保存</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ノイキャンあり</a:t>
            </a:r>
            <a:r>
              <a:rPr lang="en-US" altLang="ja-JP" sz="20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3" name="吾輩は猫である">
            <a:hlinkClick r:id="" action="ppaction://media"/>
            <a:extLst>
              <a:ext uri="{FF2B5EF4-FFF2-40B4-BE49-F238E27FC236}">
                <a16:creationId xmlns:a16="http://schemas.microsoft.com/office/drawing/2014/main" id="{8FF04807-4B21-51B3-83D5-B0C42E3644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53011" y="3736460"/>
            <a:ext cx="609600" cy="609600"/>
          </a:xfrm>
          <a:prstGeom prst="rect">
            <a:avLst/>
          </a:prstGeom>
        </p:spPr>
      </p:pic>
      <p:sp>
        <p:nvSpPr>
          <p:cNvPr id="5" name="テキスト ボックス 4">
            <a:extLst>
              <a:ext uri="{FF2B5EF4-FFF2-40B4-BE49-F238E27FC236}">
                <a16:creationId xmlns:a16="http://schemas.microsoft.com/office/drawing/2014/main" id="{6F47B2D4-C13A-D74A-41C4-6654D03564A1}"/>
              </a:ext>
            </a:extLst>
          </p:cNvPr>
          <p:cNvSpPr txBox="1"/>
          <p:nvPr/>
        </p:nvSpPr>
        <p:spPr>
          <a:xfrm>
            <a:off x="3412170" y="5164455"/>
            <a:ext cx="8537915" cy="1477328"/>
          </a:xfrm>
          <a:prstGeom prst="rect">
            <a:avLst/>
          </a:prstGeom>
          <a:noFill/>
        </p:spPr>
        <p:txBody>
          <a:bodyPr wrap="none" rtlCol="0">
            <a:spAutoFit/>
          </a:bodyPr>
          <a:lstStyle/>
          <a:p>
            <a:r>
              <a:rPr kumimoji="1" lang="ja-JP" altLang="en-US" dirty="0"/>
              <a:t>プログラムはこちら</a:t>
            </a:r>
            <a:endParaRPr kumimoji="1" lang="en-US" altLang="ja-JP" dirty="0"/>
          </a:p>
          <a:p>
            <a:r>
              <a:rPr kumimoji="1" lang="en-US" altLang="ja-JP" dirty="0">
                <a:hlinkClick r:id="rId9"/>
              </a:rPr>
              <a:t>https://github.com/nuitsjp/MicrophoneLevelLogger</a:t>
            </a:r>
            <a:endParaRPr lang="en-US" altLang="ja-JP" dirty="0"/>
          </a:p>
          <a:p>
            <a:endParaRPr kumimoji="1" lang="en-US" altLang="ja-JP" dirty="0"/>
          </a:p>
          <a:p>
            <a:r>
              <a:rPr lang="ja-JP" altLang="en-US" dirty="0">
                <a:solidFill>
                  <a:srgbClr val="FF0000"/>
                </a:solidFill>
              </a:rPr>
              <a:t>作成にあたり上司である中村充志さん</a:t>
            </a:r>
            <a:r>
              <a:rPr lang="en-US" altLang="ja-JP" dirty="0">
                <a:solidFill>
                  <a:srgbClr val="FF0000"/>
                </a:solidFill>
              </a:rPr>
              <a:t>(nuitsjp)</a:t>
            </a:r>
            <a:r>
              <a:rPr lang="ja-JP" altLang="en-US" dirty="0">
                <a:solidFill>
                  <a:srgbClr val="FF0000"/>
                </a:solidFill>
              </a:rPr>
              <a:t>に多大なるご協力を頂きました！</a:t>
            </a:r>
            <a:endParaRPr lang="en-US" altLang="ja-JP" dirty="0">
              <a:solidFill>
                <a:srgbClr val="FF0000"/>
              </a:solidFill>
            </a:endParaRPr>
          </a:p>
          <a:p>
            <a:r>
              <a:rPr kumimoji="1" lang="ja-JP" altLang="en-US" dirty="0">
                <a:solidFill>
                  <a:srgbClr val="FF0000"/>
                </a:solidFill>
              </a:rPr>
              <a:t>質問や詳細な解説は中村さんに聞いてみて下さい</a:t>
            </a:r>
            <a:r>
              <a:rPr kumimoji="1" lang="en-US" altLang="ja-JP" dirty="0">
                <a:solidFill>
                  <a:srgbClr val="FF0000"/>
                </a:solidFill>
              </a:rPr>
              <a:t>(</a:t>
            </a:r>
            <a:r>
              <a:rPr kumimoji="1" lang="ja-JP" altLang="en-US" dirty="0">
                <a:solidFill>
                  <a:srgbClr val="FF0000"/>
                </a:solidFill>
              </a:rPr>
              <a:t>丸投げ</a:t>
            </a:r>
            <a:r>
              <a:rPr kumimoji="1" lang="en-US" altLang="ja-JP" dirty="0">
                <a:solidFill>
                  <a:srgbClr val="FF0000"/>
                </a:solidFill>
              </a:rPr>
              <a:t>)</a:t>
            </a:r>
            <a:endParaRPr kumimoji="1" lang="ja-JP" altLang="en-US" dirty="0">
              <a:solidFill>
                <a:srgbClr val="FF0000"/>
              </a:solidFill>
            </a:endParaRPr>
          </a:p>
        </p:txBody>
      </p:sp>
    </p:spTree>
    <p:extLst>
      <p:ext uri="{BB962C8B-B14F-4D97-AF65-F5344CB8AC3E}">
        <p14:creationId xmlns:p14="http://schemas.microsoft.com/office/powerpoint/2010/main" val="1182868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テスト対象</a:t>
            </a:r>
            <a:r>
              <a:rPr kumimoji="1" lang="en-US" altLang="ja-JP" sz="3200" dirty="0"/>
              <a:t>(1/3)</a:t>
            </a:r>
            <a:endParaRPr kumimoji="1" lang="ja-JP" altLang="en-US" sz="3200" dirty="0"/>
          </a:p>
        </p:txBody>
      </p:sp>
      <p:grpSp>
        <p:nvGrpSpPr>
          <p:cNvPr id="27" name="グループ化 26">
            <a:extLst>
              <a:ext uri="{FF2B5EF4-FFF2-40B4-BE49-F238E27FC236}">
                <a16:creationId xmlns:a16="http://schemas.microsoft.com/office/drawing/2014/main" id="{87D37F2A-CFEC-FA31-BED1-5D2F0FB4E25B}"/>
              </a:ext>
            </a:extLst>
          </p:cNvPr>
          <p:cNvGrpSpPr/>
          <p:nvPr/>
        </p:nvGrpSpPr>
        <p:grpSpPr>
          <a:xfrm>
            <a:off x="1644817" y="1144888"/>
            <a:ext cx="8902366" cy="5414092"/>
            <a:chOff x="1644817" y="1144888"/>
            <a:chExt cx="8902366" cy="5414092"/>
          </a:xfrm>
        </p:grpSpPr>
        <p:pic>
          <p:nvPicPr>
            <p:cNvPr id="3" name="図 2">
              <a:extLst>
                <a:ext uri="{FF2B5EF4-FFF2-40B4-BE49-F238E27FC236}">
                  <a16:creationId xmlns:a16="http://schemas.microsoft.com/office/drawing/2014/main" id="{E22475D8-18D4-E67F-4DF3-57AA73C90247}"/>
                </a:ext>
              </a:extLst>
            </p:cNvPr>
            <p:cNvPicPr>
              <a:picLocks noChangeAspect="1"/>
            </p:cNvPicPr>
            <p:nvPr/>
          </p:nvPicPr>
          <p:blipFill>
            <a:blip r:embed="rId3"/>
            <a:stretch>
              <a:fillRect/>
            </a:stretch>
          </p:blipFill>
          <p:spPr>
            <a:xfrm>
              <a:off x="1644817" y="1144888"/>
              <a:ext cx="8902366" cy="5414092"/>
            </a:xfrm>
            <a:prstGeom prst="rect">
              <a:avLst/>
            </a:prstGeom>
          </p:spPr>
        </p:pic>
        <p:sp>
          <p:nvSpPr>
            <p:cNvPr id="21" name="正方形/長方形 20">
              <a:extLst>
                <a:ext uri="{FF2B5EF4-FFF2-40B4-BE49-F238E27FC236}">
                  <a16:creationId xmlns:a16="http://schemas.microsoft.com/office/drawing/2014/main" id="{9B20517A-66DE-80EE-B839-0AB1A5A6B943}"/>
                </a:ext>
              </a:extLst>
            </p:cNvPr>
            <p:cNvSpPr/>
            <p:nvPr/>
          </p:nvSpPr>
          <p:spPr>
            <a:xfrm>
              <a:off x="6062442"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https://amzn.asia/d/3UOucgD</a:t>
              </a:r>
              <a:endParaRPr kumimoji="1" lang="en-US" altLang="ja-JP" sz="900" dirty="0">
                <a:solidFill>
                  <a:schemeClr val="tx1"/>
                </a:solidFill>
              </a:endParaRPr>
            </a:p>
            <a:p>
              <a:pPr algn="ctr"/>
              <a:endParaRPr lang="en-US" altLang="ja-JP" sz="900" dirty="0">
                <a:solidFill>
                  <a:schemeClr val="tx1"/>
                </a:solidFill>
              </a:endParaRPr>
            </a:p>
          </p:txBody>
        </p:sp>
        <p:sp>
          <p:nvSpPr>
            <p:cNvPr id="22" name="正方形/長方形 21">
              <a:extLst>
                <a:ext uri="{FF2B5EF4-FFF2-40B4-BE49-F238E27FC236}">
                  <a16:creationId xmlns:a16="http://schemas.microsoft.com/office/drawing/2014/main" id="{C2EF0BFE-B680-54A0-E0E0-D720DD0905FB}"/>
                </a:ext>
              </a:extLst>
            </p:cNvPr>
            <p:cNvSpPr/>
            <p:nvPr/>
          </p:nvSpPr>
          <p:spPr>
            <a:xfrm>
              <a:off x="6062442"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https://amzn.asia/d/h6o6lRE</a:t>
              </a:r>
              <a:endParaRPr kumimoji="1" lang="en-US" altLang="ja-JP" sz="900" dirty="0">
                <a:solidFill>
                  <a:schemeClr val="tx1"/>
                </a:solidFill>
              </a:endParaRPr>
            </a:p>
            <a:p>
              <a:pPr algn="ctr"/>
              <a:endParaRPr kumimoji="1" lang="ja-JP" altLang="en-US" sz="900" dirty="0">
                <a:solidFill>
                  <a:schemeClr val="tx1"/>
                </a:solidFill>
              </a:endParaRPr>
            </a:p>
          </p:txBody>
        </p:sp>
        <p:sp>
          <p:nvSpPr>
            <p:cNvPr id="23" name="正方形/長方形 22">
              <a:extLst>
                <a:ext uri="{FF2B5EF4-FFF2-40B4-BE49-F238E27FC236}">
                  <a16:creationId xmlns:a16="http://schemas.microsoft.com/office/drawing/2014/main" id="{95ACD85A-4671-2F0F-C9C7-74C594FF026F}"/>
                </a:ext>
              </a:extLst>
            </p:cNvPr>
            <p:cNvSpPr/>
            <p:nvPr/>
          </p:nvSpPr>
          <p:spPr>
            <a:xfrm>
              <a:off x="6062442"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https://amzn.asia/d/fVCtFlC</a:t>
              </a:r>
              <a:endParaRPr kumimoji="1" lang="en-US" altLang="ja-JP" sz="900" dirty="0">
                <a:solidFill>
                  <a:schemeClr val="tx1"/>
                </a:solidFill>
              </a:endParaRPr>
            </a:p>
            <a:p>
              <a:pPr algn="ctr"/>
              <a:endParaRPr kumimoji="1" lang="ja-JP" altLang="en-US" sz="900" dirty="0">
                <a:solidFill>
                  <a:schemeClr val="tx1"/>
                </a:solidFill>
              </a:endParaRPr>
            </a:p>
          </p:txBody>
        </p:sp>
        <p:sp>
          <p:nvSpPr>
            <p:cNvPr id="26" name="正方形/長方形 25">
              <a:extLst>
                <a:ext uri="{FF2B5EF4-FFF2-40B4-BE49-F238E27FC236}">
                  <a16:creationId xmlns:a16="http://schemas.microsoft.com/office/drawing/2014/main" id="{0A674024-E667-C9B7-C787-705A00004DA8}"/>
                </a:ext>
              </a:extLst>
            </p:cNvPr>
            <p:cNvSpPr/>
            <p:nvPr/>
          </p:nvSpPr>
          <p:spPr>
            <a:xfrm>
              <a:off x="6062441"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7"/>
                </a:rPr>
                <a:t>https://amzn.asia/d/asKE1tL</a:t>
              </a:r>
              <a:endParaRPr kumimoji="1" lang="en-US" altLang="ja-JP" sz="900" dirty="0">
                <a:solidFill>
                  <a:schemeClr val="tx1"/>
                </a:solidFill>
              </a:endParaRPr>
            </a:p>
            <a:p>
              <a:pPr algn="ctr"/>
              <a:endParaRPr kumimoji="1" lang="ja-JP" altLang="en-US" sz="900" dirty="0">
                <a:solidFill>
                  <a:schemeClr val="tx1"/>
                </a:solidFill>
              </a:endParaRPr>
            </a:p>
          </p:txBody>
        </p:sp>
      </p:grpSp>
    </p:spTree>
    <p:extLst>
      <p:ext uri="{BB962C8B-B14F-4D97-AF65-F5344CB8AC3E}">
        <p14:creationId xmlns:p14="http://schemas.microsoft.com/office/powerpoint/2010/main" val="2790912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テスト対象</a:t>
            </a:r>
            <a:r>
              <a:rPr kumimoji="1" lang="en-US" altLang="ja-JP" sz="3200" dirty="0"/>
              <a:t>(2/3)</a:t>
            </a:r>
            <a:endParaRPr kumimoji="1" lang="ja-JP" altLang="en-US" sz="3200" dirty="0"/>
          </a:p>
        </p:txBody>
      </p:sp>
      <p:pic>
        <p:nvPicPr>
          <p:cNvPr id="4" name="図 3">
            <a:extLst>
              <a:ext uri="{FF2B5EF4-FFF2-40B4-BE49-F238E27FC236}">
                <a16:creationId xmlns:a16="http://schemas.microsoft.com/office/drawing/2014/main" id="{3CC78126-26D6-9656-C89B-8C9F1110D0CB}"/>
              </a:ext>
            </a:extLst>
          </p:cNvPr>
          <p:cNvPicPr>
            <a:picLocks noChangeAspect="1"/>
          </p:cNvPicPr>
          <p:nvPr/>
        </p:nvPicPr>
        <p:blipFill>
          <a:blip r:embed="rId2"/>
          <a:stretch>
            <a:fillRect/>
          </a:stretch>
        </p:blipFill>
        <p:spPr>
          <a:xfrm>
            <a:off x="1644816" y="1144888"/>
            <a:ext cx="8904357" cy="5415303"/>
          </a:xfrm>
          <a:prstGeom prst="rect">
            <a:avLst/>
          </a:prstGeom>
        </p:spPr>
      </p:pic>
      <p:sp>
        <p:nvSpPr>
          <p:cNvPr id="6" name="正方形/長方形 5">
            <a:extLst>
              <a:ext uri="{FF2B5EF4-FFF2-40B4-BE49-F238E27FC236}">
                <a16:creationId xmlns:a16="http://schemas.microsoft.com/office/drawing/2014/main" id="{ED2C833E-3904-FD7F-DBB7-F8C267CC6397}"/>
              </a:ext>
            </a:extLst>
          </p:cNvPr>
          <p:cNvSpPr/>
          <p:nvPr/>
        </p:nvSpPr>
        <p:spPr>
          <a:xfrm>
            <a:off x="6062442"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3"/>
              </a:rPr>
              <a:t>https://amzn.asia/d/dVP7RgK</a:t>
            </a:r>
            <a:endParaRPr kumimoji="1" lang="en-US" altLang="ja-JP" sz="900" dirty="0">
              <a:solidFill>
                <a:schemeClr val="tx1"/>
              </a:solidFill>
            </a:endParaRPr>
          </a:p>
          <a:p>
            <a:pPr algn="ctr"/>
            <a:endParaRPr lang="en-US" altLang="ja-JP" sz="900" dirty="0">
              <a:solidFill>
                <a:schemeClr val="tx1"/>
              </a:solidFill>
            </a:endParaRPr>
          </a:p>
        </p:txBody>
      </p:sp>
      <p:sp>
        <p:nvSpPr>
          <p:cNvPr id="7" name="正方形/長方形 6">
            <a:extLst>
              <a:ext uri="{FF2B5EF4-FFF2-40B4-BE49-F238E27FC236}">
                <a16:creationId xmlns:a16="http://schemas.microsoft.com/office/drawing/2014/main" id="{D384BCAF-3B23-2169-53F7-1CEFECCF72E5}"/>
              </a:ext>
            </a:extLst>
          </p:cNvPr>
          <p:cNvSpPr/>
          <p:nvPr/>
        </p:nvSpPr>
        <p:spPr>
          <a:xfrm>
            <a:off x="6062442"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https://amzn.asia/d/agiA3Xd</a:t>
            </a:r>
            <a:endParaRPr kumimoji="1" lang="en-US" altLang="ja-JP" sz="900" dirty="0">
              <a:solidFill>
                <a:schemeClr val="tx1"/>
              </a:solidFill>
            </a:endParaRPr>
          </a:p>
          <a:p>
            <a:pPr algn="ctr"/>
            <a:endParaRPr kumimoji="1" lang="ja-JP" altLang="en-US" sz="900" dirty="0">
              <a:solidFill>
                <a:schemeClr val="tx1"/>
              </a:solidFill>
            </a:endParaRPr>
          </a:p>
        </p:txBody>
      </p:sp>
      <p:sp>
        <p:nvSpPr>
          <p:cNvPr id="8" name="正方形/長方形 7">
            <a:extLst>
              <a:ext uri="{FF2B5EF4-FFF2-40B4-BE49-F238E27FC236}">
                <a16:creationId xmlns:a16="http://schemas.microsoft.com/office/drawing/2014/main" id="{DAB8CC28-791B-5197-26B5-2A30B05211F2}"/>
              </a:ext>
            </a:extLst>
          </p:cNvPr>
          <p:cNvSpPr/>
          <p:nvPr/>
        </p:nvSpPr>
        <p:spPr>
          <a:xfrm>
            <a:off x="6062442"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https://amzn.asia/d/b9G5ONx</a:t>
            </a:r>
            <a:endParaRPr kumimoji="1" lang="en-US" altLang="ja-JP" sz="900" dirty="0">
              <a:solidFill>
                <a:schemeClr val="tx1"/>
              </a:solidFill>
            </a:endParaRPr>
          </a:p>
          <a:p>
            <a:pPr algn="ctr"/>
            <a:endParaRPr kumimoji="1" lang="ja-JP" altLang="en-US" sz="900" dirty="0">
              <a:solidFill>
                <a:schemeClr val="tx1"/>
              </a:solidFill>
            </a:endParaRPr>
          </a:p>
        </p:txBody>
      </p:sp>
      <p:sp>
        <p:nvSpPr>
          <p:cNvPr id="9" name="正方形/長方形 8">
            <a:extLst>
              <a:ext uri="{FF2B5EF4-FFF2-40B4-BE49-F238E27FC236}">
                <a16:creationId xmlns:a16="http://schemas.microsoft.com/office/drawing/2014/main" id="{A4F597AD-BFFB-575F-1760-0CF4354AE2E0}"/>
              </a:ext>
            </a:extLst>
          </p:cNvPr>
          <p:cNvSpPr/>
          <p:nvPr/>
        </p:nvSpPr>
        <p:spPr>
          <a:xfrm>
            <a:off x="6062441"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https://amzn.asia/d/a3Ia19n</a:t>
            </a:r>
            <a:endParaRPr kumimoji="1" lang="en-US" altLang="ja-JP" sz="900" dirty="0">
              <a:solidFill>
                <a:schemeClr val="tx1"/>
              </a:solidFill>
            </a:endParaRPr>
          </a:p>
          <a:p>
            <a:pPr algn="ctr"/>
            <a:endParaRPr kumimoji="1" lang="ja-JP" altLang="en-US" sz="900" dirty="0">
              <a:solidFill>
                <a:schemeClr val="tx1"/>
              </a:solidFill>
            </a:endParaRPr>
          </a:p>
        </p:txBody>
      </p:sp>
    </p:spTree>
    <p:extLst>
      <p:ext uri="{BB962C8B-B14F-4D97-AF65-F5344CB8AC3E}">
        <p14:creationId xmlns:p14="http://schemas.microsoft.com/office/powerpoint/2010/main" val="189255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テスト対象</a:t>
            </a:r>
            <a:r>
              <a:rPr kumimoji="1" lang="en-US" altLang="ja-JP" sz="3200" dirty="0"/>
              <a:t>(3/3)</a:t>
            </a:r>
            <a:endParaRPr kumimoji="1" lang="ja-JP" altLang="en-US" sz="3200" dirty="0"/>
          </a:p>
        </p:txBody>
      </p:sp>
      <p:pic>
        <p:nvPicPr>
          <p:cNvPr id="3" name="図 2">
            <a:extLst>
              <a:ext uri="{FF2B5EF4-FFF2-40B4-BE49-F238E27FC236}">
                <a16:creationId xmlns:a16="http://schemas.microsoft.com/office/drawing/2014/main" id="{4D278926-293E-CE72-1D93-3AE8EF82EAA6}"/>
              </a:ext>
            </a:extLst>
          </p:cNvPr>
          <p:cNvPicPr>
            <a:picLocks noChangeAspect="1"/>
          </p:cNvPicPr>
          <p:nvPr/>
        </p:nvPicPr>
        <p:blipFill>
          <a:blip r:embed="rId2"/>
          <a:stretch>
            <a:fillRect/>
          </a:stretch>
        </p:blipFill>
        <p:spPr>
          <a:xfrm>
            <a:off x="1644816" y="1144887"/>
            <a:ext cx="8945740" cy="5440471"/>
          </a:xfrm>
          <a:prstGeom prst="rect">
            <a:avLst/>
          </a:prstGeom>
        </p:spPr>
      </p:pic>
      <p:sp>
        <p:nvSpPr>
          <p:cNvPr id="5" name="正方形/長方形 4">
            <a:extLst>
              <a:ext uri="{FF2B5EF4-FFF2-40B4-BE49-F238E27FC236}">
                <a16:creationId xmlns:a16="http://schemas.microsoft.com/office/drawing/2014/main" id="{6396336A-CC81-41A9-63E0-B070B0858065}"/>
              </a:ext>
            </a:extLst>
          </p:cNvPr>
          <p:cNvSpPr/>
          <p:nvPr/>
        </p:nvSpPr>
        <p:spPr>
          <a:xfrm>
            <a:off x="6095998" y="1949260"/>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3"/>
              </a:rPr>
              <a:t>https://amzn.asia/d/dDQQErJ</a:t>
            </a:r>
            <a:endParaRPr kumimoji="1" lang="en-US" altLang="ja-JP" sz="900" dirty="0">
              <a:solidFill>
                <a:schemeClr val="tx1"/>
              </a:solidFill>
            </a:endParaRPr>
          </a:p>
          <a:p>
            <a:pPr algn="ctr"/>
            <a:endParaRPr lang="en-US" altLang="ja-JP" sz="900" dirty="0">
              <a:solidFill>
                <a:schemeClr val="tx1"/>
              </a:solidFill>
            </a:endParaRPr>
          </a:p>
        </p:txBody>
      </p:sp>
      <p:sp>
        <p:nvSpPr>
          <p:cNvPr id="6" name="正方形/長方形 5">
            <a:extLst>
              <a:ext uri="{FF2B5EF4-FFF2-40B4-BE49-F238E27FC236}">
                <a16:creationId xmlns:a16="http://schemas.microsoft.com/office/drawing/2014/main" id="{D9D39EA6-A39F-CED6-A807-6D1F88CC9EC4}"/>
              </a:ext>
            </a:extLst>
          </p:cNvPr>
          <p:cNvSpPr/>
          <p:nvPr/>
        </p:nvSpPr>
        <p:spPr>
          <a:xfrm>
            <a:off x="6095998" y="322934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4"/>
              </a:rPr>
              <a:t>https://amzn.asia/d/82BIF4S</a:t>
            </a:r>
            <a:endParaRPr kumimoji="1" lang="en-US" altLang="ja-JP" sz="900" dirty="0">
              <a:solidFill>
                <a:schemeClr val="tx1"/>
              </a:solidFill>
            </a:endParaRPr>
          </a:p>
          <a:p>
            <a:pPr algn="ctr"/>
            <a:endParaRPr kumimoji="1" lang="ja-JP" altLang="en-US" sz="900" dirty="0">
              <a:solidFill>
                <a:schemeClr val="tx1"/>
              </a:solidFill>
            </a:endParaRPr>
          </a:p>
        </p:txBody>
      </p:sp>
      <p:sp>
        <p:nvSpPr>
          <p:cNvPr id="7" name="正方形/長方形 6">
            <a:extLst>
              <a:ext uri="{FF2B5EF4-FFF2-40B4-BE49-F238E27FC236}">
                <a16:creationId xmlns:a16="http://schemas.microsoft.com/office/drawing/2014/main" id="{C073F14F-08D5-85A9-F5C5-48EC1C721CC5}"/>
              </a:ext>
            </a:extLst>
          </p:cNvPr>
          <p:cNvSpPr/>
          <p:nvPr/>
        </p:nvSpPr>
        <p:spPr>
          <a:xfrm>
            <a:off x="6095998" y="4494848"/>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5"/>
              </a:rPr>
              <a:t>https://amzn.asia/d/3AZguvH</a:t>
            </a:r>
            <a:endParaRPr kumimoji="1" lang="en-US" altLang="ja-JP" sz="900" dirty="0">
              <a:solidFill>
                <a:schemeClr val="tx1"/>
              </a:solidFill>
            </a:endParaRPr>
          </a:p>
          <a:p>
            <a:pPr algn="ctr"/>
            <a:endParaRPr kumimoji="1" lang="ja-JP" altLang="en-US" sz="900" dirty="0">
              <a:solidFill>
                <a:schemeClr val="tx1"/>
              </a:solidFill>
            </a:endParaRPr>
          </a:p>
        </p:txBody>
      </p:sp>
      <p:sp>
        <p:nvSpPr>
          <p:cNvPr id="8" name="正方形/長方形 7">
            <a:extLst>
              <a:ext uri="{FF2B5EF4-FFF2-40B4-BE49-F238E27FC236}">
                <a16:creationId xmlns:a16="http://schemas.microsoft.com/office/drawing/2014/main" id="{4775ED5E-FECE-07B8-3F34-C74F365414A0}"/>
              </a:ext>
            </a:extLst>
          </p:cNvPr>
          <p:cNvSpPr/>
          <p:nvPr/>
        </p:nvSpPr>
        <p:spPr>
          <a:xfrm>
            <a:off x="6095997" y="5760353"/>
            <a:ext cx="1915485" cy="399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900" dirty="0">
                <a:solidFill>
                  <a:schemeClr val="tx1"/>
                </a:solidFill>
                <a:hlinkClick r:id="rId6"/>
              </a:rPr>
              <a:t>https://amzn.asia/d/f8dGaul</a:t>
            </a:r>
            <a:endParaRPr kumimoji="1" lang="en-US" altLang="ja-JP" sz="900" dirty="0">
              <a:solidFill>
                <a:schemeClr val="tx1"/>
              </a:solidFill>
            </a:endParaRPr>
          </a:p>
          <a:p>
            <a:pPr algn="ctr"/>
            <a:endParaRPr kumimoji="1" lang="ja-JP" altLang="en-US" sz="900" dirty="0">
              <a:solidFill>
                <a:schemeClr val="tx1"/>
              </a:solidFill>
            </a:endParaRPr>
          </a:p>
        </p:txBody>
      </p:sp>
    </p:spTree>
    <p:extLst>
      <p:ext uri="{BB962C8B-B14F-4D97-AF65-F5344CB8AC3E}">
        <p14:creationId xmlns:p14="http://schemas.microsoft.com/office/powerpoint/2010/main" val="4269891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3.</a:t>
            </a:r>
            <a:r>
              <a:rPr kumimoji="1" lang="ja-JP" altLang="en-US" dirty="0"/>
              <a:t>評価結果</a:t>
            </a:r>
          </a:p>
        </p:txBody>
      </p:sp>
    </p:spTree>
    <p:extLst>
      <p:ext uri="{BB962C8B-B14F-4D97-AF65-F5344CB8AC3E}">
        <p14:creationId xmlns:p14="http://schemas.microsoft.com/office/powerpoint/2010/main" val="2704509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EarPods</a:t>
            </a:r>
            <a:endParaRPr kumimoji="1" lang="ja-JP" altLang="en-US" sz="3200" dirty="0"/>
          </a:p>
        </p:txBody>
      </p:sp>
      <p:pic>
        <p:nvPicPr>
          <p:cNvPr id="4" name="図 3">
            <a:extLst>
              <a:ext uri="{FF2B5EF4-FFF2-40B4-BE49-F238E27FC236}">
                <a16:creationId xmlns:a16="http://schemas.microsoft.com/office/drawing/2014/main" id="{8D78A675-5B21-68CE-5BC1-90650D8B5D3C}"/>
              </a:ext>
            </a:extLst>
          </p:cNvPr>
          <p:cNvPicPr>
            <a:picLocks noChangeAspect="1"/>
          </p:cNvPicPr>
          <p:nvPr/>
        </p:nvPicPr>
        <p:blipFill>
          <a:blip r:embed="rId5"/>
          <a:stretch>
            <a:fillRect/>
          </a:stretch>
        </p:blipFill>
        <p:spPr>
          <a:xfrm>
            <a:off x="1589151" y="1729223"/>
            <a:ext cx="9701596" cy="3399554"/>
          </a:xfrm>
          <a:prstGeom prst="rect">
            <a:avLst/>
          </a:prstGeom>
        </p:spPr>
      </p:pic>
      <p:sp>
        <p:nvSpPr>
          <p:cNvPr id="5" name="右中かっこ 4">
            <a:extLst>
              <a:ext uri="{FF2B5EF4-FFF2-40B4-BE49-F238E27FC236}">
                <a16:creationId xmlns:a16="http://schemas.microsoft.com/office/drawing/2014/main" id="{9A0242E5-E860-6451-A62E-23278A6DEC1C}"/>
              </a:ext>
            </a:extLst>
          </p:cNvPr>
          <p:cNvSpPr/>
          <p:nvPr/>
        </p:nvSpPr>
        <p:spPr>
          <a:xfrm rot="16200000">
            <a:off x="6084155" y="-3026291"/>
            <a:ext cx="851408" cy="9278222"/>
          </a:xfrm>
          <a:prstGeom prst="rightBrace">
            <a:avLst>
              <a:gd name="adj1" fmla="val 8333"/>
              <a:gd name="adj2" fmla="val 49862"/>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574CAC2-524C-1CB4-0FC3-2BE105271698}"/>
              </a:ext>
            </a:extLst>
          </p:cNvPr>
          <p:cNvSpPr txBox="1"/>
          <p:nvPr/>
        </p:nvSpPr>
        <p:spPr>
          <a:xfrm>
            <a:off x="5840444" y="916826"/>
            <a:ext cx="1338828" cy="369332"/>
          </a:xfrm>
          <a:prstGeom prst="rect">
            <a:avLst/>
          </a:prstGeom>
          <a:noFill/>
        </p:spPr>
        <p:txBody>
          <a:bodyPr wrap="none" rtlCol="0">
            <a:spAutoFit/>
          </a:bodyPr>
          <a:lstStyle/>
          <a:p>
            <a:r>
              <a:rPr lang="ja-JP" altLang="en-US" dirty="0"/>
              <a:t>横軸</a:t>
            </a:r>
            <a:r>
              <a:rPr lang="en-US" altLang="ja-JP" dirty="0"/>
              <a:t>…</a:t>
            </a:r>
            <a:r>
              <a:rPr lang="ja-JP" altLang="en-US" dirty="0"/>
              <a:t>秒数</a:t>
            </a:r>
            <a:endParaRPr kumimoji="1" lang="ja-JP" altLang="en-US" dirty="0"/>
          </a:p>
        </p:txBody>
      </p:sp>
      <p:sp>
        <p:nvSpPr>
          <p:cNvPr id="7" name="右中かっこ 6">
            <a:extLst>
              <a:ext uri="{FF2B5EF4-FFF2-40B4-BE49-F238E27FC236}">
                <a16:creationId xmlns:a16="http://schemas.microsoft.com/office/drawing/2014/main" id="{07FB7FF1-56B5-2D31-FBD4-3A123C08F732}"/>
              </a:ext>
            </a:extLst>
          </p:cNvPr>
          <p:cNvSpPr/>
          <p:nvPr/>
        </p:nvSpPr>
        <p:spPr>
          <a:xfrm rot="10800000">
            <a:off x="1241571" y="2073828"/>
            <a:ext cx="414692" cy="2707897"/>
          </a:xfrm>
          <a:prstGeom prst="rightBrace">
            <a:avLst>
              <a:gd name="adj1" fmla="val 8333"/>
              <a:gd name="adj2" fmla="val 49862"/>
            </a:avLst>
          </a:prstGeom>
          <a:ln>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81224743-01CC-0E55-401A-4ED92E50314C}"/>
              </a:ext>
            </a:extLst>
          </p:cNvPr>
          <p:cNvSpPr txBox="1"/>
          <p:nvPr/>
        </p:nvSpPr>
        <p:spPr>
          <a:xfrm>
            <a:off x="-74278" y="3243110"/>
            <a:ext cx="1390124" cy="369332"/>
          </a:xfrm>
          <a:prstGeom prst="rect">
            <a:avLst/>
          </a:prstGeom>
          <a:noFill/>
        </p:spPr>
        <p:txBody>
          <a:bodyPr wrap="none" rtlCol="0">
            <a:spAutoFit/>
          </a:bodyPr>
          <a:lstStyle/>
          <a:p>
            <a:r>
              <a:rPr lang="ja-JP" altLang="en-US" dirty="0"/>
              <a:t>縦軸</a:t>
            </a:r>
            <a:r>
              <a:rPr lang="en-US" altLang="ja-JP" dirty="0"/>
              <a:t>…db</a:t>
            </a:r>
            <a:r>
              <a:rPr lang="ja-JP" altLang="en-US" dirty="0"/>
              <a:t>数</a:t>
            </a:r>
            <a:endParaRPr kumimoji="1" lang="ja-JP" altLang="en-US" dirty="0"/>
          </a:p>
        </p:txBody>
      </p:sp>
      <p:pic>
        <p:nvPicPr>
          <p:cNvPr id="9" name="Apple EarPods L">
            <a:hlinkClick r:id="" action="ppaction://media"/>
            <a:extLst>
              <a:ext uri="{FF2B5EF4-FFF2-40B4-BE49-F238E27FC236}">
                <a16:creationId xmlns:a16="http://schemas.microsoft.com/office/drawing/2014/main" id="{D2CEDE67-5698-9667-0583-1BD9F94E37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81147" y="5267042"/>
            <a:ext cx="609600" cy="609600"/>
          </a:xfrm>
          <a:prstGeom prst="rect">
            <a:avLst/>
          </a:prstGeom>
        </p:spPr>
      </p:pic>
      <p:pic>
        <p:nvPicPr>
          <p:cNvPr id="10" name="図 9">
            <a:extLst>
              <a:ext uri="{FF2B5EF4-FFF2-40B4-BE49-F238E27FC236}">
                <a16:creationId xmlns:a16="http://schemas.microsoft.com/office/drawing/2014/main" id="{30838C06-D45B-30A9-BB71-9562EEAD15A6}"/>
              </a:ext>
            </a:extLst>
          </p:cNvPr>
          <p:cNvPicPr>
            <a:picLocks noChangeAspect="1"/>
          </p:cNvPicPr>
          <p:nvPr/>
        </p:nvPicPr>
        <p:blipFill>
          <a:blip r:embed="rId7"/>
          <a:stretch>
            <a:fillRect/>
          </a:stretch>
        </p:blipFill>
        <p:spPr>
          <a:xfrm>
            <a:off x="5963766" y="5227113"/>
            <a:ext cx="954733" cy="1428121"/>
          </a:xfrm>
          <a:prstGeom prst="rect">
            <a:avLst/>
          </a:prstGeom>
        </p:spPr>
      </p:pic>
    </p:spTree>
    <p:extLst>
      <p:ext uri="{BB962C8B-B14F-4D97-AF65-F5344CB8AC3E}">
        <p14:creationId xmlns:p14="http://schemas.microsoft.com/office/powerpoint/2010/main" val="250895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2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4E2E5C0-95E5-2163-2085-421C7E486F10}"/>
              </a:ext>
            </a:extLst>
          </p:cNvPr>
          <p:cNvPicPr>
            <a:picLocks noChangeAspect="1"/>
          </p:cNvPicPr>
          <p:nvPr/>
        </p:nvPicPr>
        <p:blipFill>
          <a:blip r:embed="rId3"/>
          <a:stretch>
            <a:fillRect/>
          </a:stretch>
        </p:blipFill>
        <p:spPr>
          <a:xfrm>
            <a:off x="3814305" y="3847887"/>
            <a:ext cx="8111784" cy="2836702"/>
          </a:xfrm>
          <a:prstGeom prst="rect">
            <a:avLst/>
          </a:prstGeom>
        </p:spPr>
      </p:pic>
      <p:pic>
        <p:nvPicPr>
          <p:cNvPr id="4" name="図 3">
            <a:extLst>
              <a:ext uri="{FF2B5EF4-FFF2-40B4-BE49-F238E27FC236}">
                <a16:creationId xmlns:a16="http://schemas.microsoft.com/office/drawing/2014/main" id="{E6722CC4-35BF-2549-B46E-51E38DE8D1C0}"/>
              </a:ext>
            </a:extLst>
          </p:cNvPr>
          <p:cNvPicPr>
            <a:picLocks noChangeAspect="1"/>
          </p:cNvPicPr>
          <p:nvPr/>
        </p:nvPicPr>
        <p:blipFill>
          <a:blip r:embed="rId4"/>
          <a:stretch>
            <a:fillRect/>
          </a:stretch>
        </p:blipFill>
        <p:spPr>
          <a:xfrm>
            <a:off x="3210418" y="2205371"/>
            <a:ext cx="7549731" cy="2631344"/>
          </a:xfrm>
          <a:prstGeom prst="rect">
            <a:avLst/>
          </a:prstGeom>
        </p:spPr>
      </p:pic>
      <p:pic>
        <p:nvPicPr>
          <p:cNvPr id="8" name="図 7">
            <a:extLst>
              <a:ext uri="{FF2B5EF4-FFF2-40B4-BE49-F238E27FC236}">
                <a16:creationId xmlns:a16="http://schemas.microsoft.com/office/drawing/2014/main" id="{424F64EA-D9B2-6E52-44E3-685AFA93DA7F}"/>
              </a:ext>
            </a:extLst>
          </p:cNvPr>
          <p:cNvPicPr>
            <a:picLocks noChangeAspect="1"/>
          </p:cNvPicPr>
          <p:nvPr/>
        </p:nvPicPr>
        <p:blipFill>
          <a:blip r:embed="rId5"/>
          <a:stretch>
            <a:fillRect/>
          </a:stretch>
        </p:blipFill>
        <p:spPr>
          <a:xfrm>
            <a:off x="404037" y="372561"/>
            <a:ext cx="7819997" cy="2744096"/>
          </a:xfrm>
          <a:prstGeom prst="rect">
            <a:avLst/>
          </a:prstGeom>
        </p:spPr>
      </p:pic>
      <p:pic>
        <p:nvPicPr>
          <p:cNvPr id="9" name="図 8">
            <a:extLst>
              <a:ext uri="{FF2B5EF4-FFF2-40B4-BE49-F238E27FC236}">
                <a16:creationId xmlns:a16="http://schemas.microsoft.com/office/drawing/2014/main" id="{A02D4FCE-1C51-73D3-D07A-7B1D04C6CE99}"/>
              </a:ext>
            </a:extLst>
          </p:cNvPr>
          <p:cNvPicPr>
            <a:picLocks noChangeAspect="1"/>
          </p:cNvPicPr>
          <p:nvPr/>
        </p:nvPicPr>
        <p:blipFill>
          <a:blip r:embed="rId6"/>
          <a:stretch>
            <a:fillRect/>
          </a:stretch>
        </p:blipFill>
        <p:spPr>
          <a:xfrm>
            <a:off x="7596656" y="413390"/>
            <a:ext cx="1690375" cy="1331219"/>
          </a:xfrm>
          <a:prstGeom prst="rect">
            <a:avLst/>
          </a:prstGeom>
        </p:spPr>
      </p:pic>
      <p:pic>
        <p:nvPicPr>
          <p:cNvPr id="10" name="図 9">
            <a:extLst>
              <a:ext uri="{FF2B5EF4-FFF2-40B4-BE49-F238E27FC236}">
                <a16:creationId xmlns:a16="http://schemas.microsoft.com/office/drawing/2014/main" id="{6695579C-F467-E5AE-0706-7F09D3469255}"/>
              </a:ext>
            </a:extLst>
          </p:cNvPr>
          <p:cNvPicPr>
            <a:picLocks noChangeAspect="1"/>
          </p:cNvPicPr>
          <p:nvPr/>
        </p:nvPicPr>
        <p:blipFill>
          <a:blip r:embed="rId7"/>
          <a:stretch>
            <a:fillRect/>
          </a:stretch>
        </p:blipFill>
        <p:spPr>
          <a:xfrm>
            <a:off x="1533350" y="3260049"/>
            <a:ext cx="1469858" cy="1433274"/>
          </a:xfrm>
          <a:prstGeom prst="rect">
            <a:avLst/>
          </a:prstGeom>
        </p:spPr>
      </p:pic>
      <p:pic>
        <p:nvPicPr>
          <p:cNvPr id="11" name="図 10">
            <a:extLst>
              <a:ext uri="{FF2B5EF4-FFF2-40B4-BE49-F238E27FC236}">
                <a16:creationId xmlns:a16="http://schemas.microsoft.com/office/drawing/2014/main" id="{8714B2F9-6E0E-B66E-FC85-CECA3BDAA76F}"/>
              </a:ext>
            </a:extLst>
          </p:cNvPr>
          <p:cNvPicPr>
            <a:picLocks noChangeAspect="1"/>
          </p:cNvPicPr>
          <p:nvPr/>
        </p:nvPicPr>
        <p:blipFill>
          <a:blip r:embed="rId8"/>
          <a:stretch>
            <a:fillRect/>
          </a:stretch>
        </p:blipFill>
        <p:spPr>
          <a:xfrm>
            <a:off x="2131276" y="5026724"/>
            <a:ext cx="1381085" cy="1467855"/>
          </a:xfrm>
          <a:prstGeom prst="rect">
            <a:avLst/>
          </a:prstGeom>
        </p:spPr>
      </p:pic>
      <p:sp>
        <p:nvSpPr>
          <p:cNvPr id="12" name="テキスト ボックス 11">
            <a:extLst>
              <a:ext uri="{FF2B5EF4-FFF2-40B4-BE49-F238E27FC236}">
                <a16:creationId xmlns:a16="http://schemas.microsoft.com/office/drawing/2014/main" id="{D89C5294-8BEF-2BB7-DDBD-E8FC3E4AFDBC}"/>
              </a:ext>
            </a:extLst>
          </p:cNvPr>
          <p:cNvSpPr txBox="1"/>
          <p:nvPr/>
        </p:nvSpPr>
        <p:spPr>
          <a:xfrm>
            <a:off x="9287031" y="507417"/>
            <a:ext cx="1120820" cy="369332"/>
          </a:xfrm>
          <a:prstGeom prst="rect">
            <a:avLst/>
          </a:prstGeom>
          <a:noFill/>
        </p:spPr>
        <p:txBody>
          <a:bodyPr wrap="none" rtlCol="0">
            <a:spAutoFit/>
          </a:bodyPr>
          <a:lstStyle/>
          <a:p>
            <a:r>
              <a:rPr kumimoji="1" lang="en-US" altLang="ja-JP" dirty="0"/>
              <a:t>\22,800</a:t>
            </a:r>
            <a:endParaRPr kumimoji="1" lang="ja-JP" altLang="en-US" dirty="0"/>
          </a:p>
        </p:txBody>
      </p:sp>
      <p:sp>
        <p:nvSpPr>
          <p:cNvPr id="13" name="テキスト ボックス 12">
            <a:extLst>
              <a:ext uri="{FF2B5EF4-FFF2-40B4-BE49-F238E27FC236}">
                <a16:creationId xmlns:a16="http://schemas.microsoft.com/office/drawing/2014/main" id="{5F1E2FD6-08E9-AE08-701D-B148FFFFBDD4}"/>
              </a:ext>
            </a:extLst>
          </p:cNvPr>
          <p:cNvSpPr txBox="1"/>
          <p:nvPr/>
        </p:nvSpPr>
        <p:spPr>
          <a:xfrm>
            <a:off x="367410" y="4183026"/>
            <a:ext cx="1120820" cy="369332"/>
          </a:xfrm>
          <a:prstGeom prst="rect">
            <a:avLst/>
          </a:prstGeom>
          <a:noFill/>
        </p:spPr>
        <p:txBody>
          <a:bodyPr wrap="none" rtlCol="0">
            <a:spAutoFit/>
          </a:bodyPr>
          <a:lstStyle/>
          <a:p>
            <a:r>
              <a:rPr kumimoji="1" lang="en-US" altLang="ja-JP" dirty="0"/>
              <a:t>\12,980</a:t>
            </a:r>
            <a:endParaRPr kumimoji="1" lang="ja-JP" altLang="en-US" dirty="0"/>
          </a:p>
        </p:txBody>
      </p:sp>
      <p:sp>
        <p:nvSpPr>
          <p:cNvPr id="14" name="テキスト ボックス 13">
            <a:extLst>
              <a:ext uri="{FF2B5EF4-FFF2-40B4-BE49-F238E27FC236}">
                <a16:creationId xmlns:a16="http://schemas.microsoft.com/office/drawing/2014/main" id="{5FF3D9CB-7CC7-5B16-8FD9-FD7962239EB7}"/>
              </a:ext>
            </a:extLst>
          </p:cNvPr>
          <p:cNvSpPr txBox="1"/>
          <p:nvPr/>
        </p:nvSpPr>
        <p:spPr>
          <a:xfrm>
            <a:off x="1010456" y="5618728"/>
            <a:ext cx="1120820" cy="369332"/>
          </a:xfrm>
          <a:prstGeom prst="rect">
            <a:avLst/>
          </a:prstGeom>
          <a:noFill/>
        </p:spPr>
        <p:txBody>
          <a:bodyPr wrap="none" rtlCol="0">
            <a:spAutoFit/>
          </a:bodyPr>
          <a:lstStyle/>
          <a:p>
            <a:r>
              <a:rPr kumimoji="1" lang="en-US" altLang="ja-JP" dirty="0"/>
              <a:t>\12,870</a:t>
            </a:r>
            <a:endParaRPr kumimoji="1" lang="ja-JP" altLang="en-US" dirty="0"/>
          </a:p>
        </p:txBody>
      </p:sp>
    </p:spTree>
    <p:extLst>
      <p:ext uri="{BB962C8B-B14F-4D97-AF65-F5344CB8AC3E}">
        <p14:creationId xmlns:p14="http://schemas.microsoft.com/office/powerpoint/2010/main" val="22810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49B821-2C20-07C5-D03F-D532B0D2AC9A}"/>
              </a:ext>
            </a:extLst>
          </p:cNvPr>
          <p:cNvPicPr>
            <a:picLocks noChangeAspect="1"/>
          </p:cNvPicPr>
          <p:nvPr/>
        </p:nvPicPr>
        <p:blipFill>
          <a:blip r:embed="rId3"/>
          <a:stretch>
            <a:fillRect/>
          </a:stretch>
        </p:blipFill>
        <p:spPr>
          <a:xfrm>
            <a:off x="1095227" y="1375610"/>
            <a:ext cx="10002703"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H390</a:t>
            </a:r>
            <a:endParaRPr kumimoji="1" lang="ja-JP" altLang="en-US" sz="3200" dirty="0"/>
          </a:p>
        </p:txBody>
      </p:sp>
      <p:pic>
        <p:nvPicPr>
          <p:cNvPr id="5" name="図 4">
            <a:extLst>
              <a:ext uri="{FF2B5EF4-FFF2-40B4-BE49-F238E27FC236}">
                <a16:creationId xmlns:a16="http://schemas.microsoft.com/office/drawing/2014/main" id="{1ADA55C2-F059-5328-4EC5-906193707F30}"/>
              </a:ext>
            </a:extLst>
          </p:cNvPr>
          <p:cNvPicPr>
            <a:picLocks noChangeAspect="1"/>
          </p:cNvPicPr>
          <p:nvPr/>
        </p:nvPicPr>
        <p:blipFill>
          <a:blip r:embed="rId4"/>
          <a:stretch>
            <a:fillRect/>
          </a:stretch>
        </p:blipFill>
        <p:spPr>
          <a:xfrm>
            <a:off x="5460850" y="5180673"/>
            <a:ext cx="1270299" cy="1143926"/>
          </a:xfrm>
          <a:prstGeom prst="rect">
            <a:avLst/>
          </a:prstGeom>
        </p:spPr>
      </p:pic>
    </p:spTree>
    <p:extLst>
      <p:ext uri="{BB962C8B-B14F-4D97-AF65-F5344CB8AC3E}">
        <p14:creationId xmlns:p14="http://schemas.microsoft.com/office/powerpoint/2010/main" val="254686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D70DE9B-D59F-94E1-8259-C334B9CD9AD7}"/>
              </a:ext>
            </a:extLst>
          </p:cNvPr>
          <p:cNvPicPr>
            <a:picLocks noChangeAspect="1"/>
          </p:cNvPicPr>
          <p:nvPr/>
        </p:nvPicPr>
        <p:blipFill>
          <a:blip r:embed="rId3"/>
          <a:stretch>
            <a:fillRect/>
          </a:stretch>
        </p:blipFill>
        <p:spPr>
          <a:xfrm>
            <a:off x="1143000" y="1375609"/>
            <a:ext cx="10016912"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Soundcore Liberty Pro 2</a:t>
            </a:r>
            <a:endParaRPr kumimoji="1" lang="ja-JP" altLang="en-US" sz="3200" dirty="0"/>
          </a:p>
        </p:txBody>
      </p:sp>
      <p:pic>
        <p:nvPicPr>
          <p:cNvPr id="5" name="図 4">
            <a:extLst>
              <a:ext uri="{FF2B5EF4-FFF2-40B4-BE49-F238E27FC236}">
                <a16:creationId xmlns:a16="http://schemas.microsoft.com/office/drawing/2014/main" id="{4EC94016-9183-42D4-9167-03961ECB05AC}"/>
              </a:ext>
            </a:extLst>
          </p:cNvPr>
          <p:cNvPicPr>
            <a:picLocks noChangeAspect="1"/>
          </p:cNvPicPr>
          <p:nvPr/>
        </p:nvPicPr>
        <p:blipFill>
          <a:blip r:embed="rId4"/>
          <a:stretch>
            <a:fillRect/>
          </a:stretch>
        </p:blipFill>
        <p:spPr>
          <a:xfrm>
            <a:off x="5342880" y="5065290"/>
            <a:ext cx="1506240" cy="1303624"/>
          </a:xfrm>
          <a:prstGeom prst="rect">
            <a:avLst/>
          </a:prstGeom>
        </p:spPr>
      </p:pic>
    </p:spTree>
    <p:extLst>
      <p:ext uri="{BB962C8B-B14F-4D97-AF65-F5344CB8AC3E}">
        <p14:creationId xmlns:p14="http://schemas.microsoft.com/office/powerpoint/2010/main" val="2897489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おすすめは</a:t>
            </a:r>
            <a:r>
              <a:rPr kumimoji="1" lang="en-US" altLang="ja-JP" sz="3200" dirty="0"/>
              <a:t>…</a:t>
            </a:r>
            <a:endParaRPr kumimoji="1" lang="ja-JP" altLang="en-US" sz="3200" dirty="0"/>
          </a:p>
        </p:txBody>
      </p:sp>
      <p:pic>
        <p:nvPicPr>
          <p:cNvPr id="3" name="Picture 2">
            <a:extLst>
              <a:ext uri="{FF2B5EF4-FFF2-40B4-BE49-F238E27FC236}">
                <a16:creationId xmlns:a16="http://schemas.microsoft.com/office/drawing/2014/main" id="{424A3965-BE54-E81D-8D2F-ACC155ADB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294" y="303150"/>
            <a:ext cx="8847411" cy="358575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40B18DF-0508-DF93-6C1C-8EBE11F9ABA2}"/>
              </a:ext>
            </a:extLst>
          </p:cNvPr>
          <p:cNvSpPr txBox="1"/>
          <p:nvPr/>
        </p:nvSpPr>
        <p:spPr>
          <a:xfrm>
            <a:off x="3007543" y="4634661"/>
            <a:ext cx="1134861" cy="646331"/>
          </a:xfrm>
          <a:prstGeom prst="rect">
            <a:avLst/>
          </a:prstGeom>
          <a:noFill/>
        </p:spPr>
        <p:txBody>
          <a:bodyPr wrap="none" rtlCol="0">
            <a:spAutoFit/>
          </a:bodyPr>
          <a:lstStyle/>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Logicool</a:t>
            </a:r>
          </a:p>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H340</a:t>
            </a:r>
          </a:p>
        </p:txBody>
      </p:sp>
      <p:pic>
        <p:nvPicPr>
          <p:cNvPr id="6" name="図 5">
            <a:extLst>
              <a:ext uri="{FF2B5EF4-FFF2-40B4-BE49-F238E27FC236}">
                <a16:creationId xmlns:a16="http://schemas.microsoft.com/office/drawing/2014/main" id="{AB38C5DA-FD2F-4F6C-A481-3BB1E255658E}"/>
              </a:ext>
            </a:extLst>
          </p:cNvPr>
          <p:cNvPicPr>
            <a:picLocks noChangeAspect="1"/>
          </p:cNvPicPr>
          <p:nvPr/>
        </p:nvPicPr>
        <p:blipFill>
          <a:blip r:embed="rId4"/>
          <a:stretch>
            <a:fillRect/>
          </a:stretch>
        </p:blipFill>
        <p:spPr>
          <a:xfrm>
            <a:off x="5477655" y="3015024"/>
            <a:ext cx="1270299" cy="1143926"/>
          </a:xfrm>
          <a:prstGeom prst="rect">
            <a:avLst/>
          </a:prstGeom>
        </p:spPr>
      </p:pic>
      <p:pic>
        <p:nvPicPr>
          <p:cNvPr id="7" name="図 6">
            <a:extLst>
              <a:ext uri="{FF2B5EF4-FFF2-40B4-BE49-F238E27FC236}">
                <a16:creationId xmlns:a16="http://schemas.microsoft.com/office/drawing/2014/main" id="{31ABC00D-917D-B567-15DF-1A9142E00318}"/>
              </a:ext>
            </a:extLst>
          </p:cNvPr>
          <p:cNvPicPr>
            <a:picLocks noChangeAspect="1"/>
          </p:cNvPicPr>
          <p:nvPr/>
        </p:nvPicPr>
        <p:blipFill>
          <a:blip r:embed="rId5"/>
          <a:stretch>
            <a:fillRect/>
          </a:stretch>
        </p:blipFill>
        <p:spPr>
          <a:xfrm>
            <a:off x="2975603" y="3595468"/>
            <a:ext cx="1198743" cy="1042270"/>
          </a:xfrm>
          <a:prstGeom prst="rect">
            <a:avLst/>
          </a:prstGeom>
        </p:spPr>
      </p:pic>
      <p:sp>
        <p:nvSpPr>
          <p:cNvPr id="9" name="テキスト ボックス 8">
            <a:extLst>
              <a:ext uri="{FF2B5EF4-FFF2-40B4-BE49-F238E27FC236}">
                <a16:creationId xmlns:a16="http://schemas.microsoft.com/office/drawing/2014/main" id="{7AB5F1CC-63E5-FA66-E97A-A842A615D063}"/>
              </a:ext>
            </a:extLst>
          </p:cNvPr>
          <p:cNvSpPr txBox="1"/>
          <p:nvPr/>
        </p:nvSpPr>
        <p:spPr>
          <a:xfrm>
            <a:off x="5528568" y="4134603"/>
            <a:ext cx="1134861" cy="646331"/>
          </a:xfrm>
          <a:prstGeom prst="rect">
            <a:avLst/>
          </a:prstGeom>
          <a:noFill/>
        </p:spPr>
        <p:txBody>
          <a:bodyPr wrap="none" rtlCol="0">
            <a:spAutoFit/>
          </a:bodyPr>
          <a:lstStyle/>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Logicool</a:t>
            </a:r>
          </a:p>
          <a:p>
            <a:pPr algn="ctr">
              <a:buClr>
                <a:srgbClr val="C00000"/>
              </a:buClr>
            </a:pPr>
            <a:r>
              <a:rPr lang="en-US" altLang="ja-JP" sz="1800" dirty="0">
                <a:latin typeface="Meiryo UI" panose="020B0604030504040204" pitchFamily="50" charset="-128"/>
                <a:ea typeface="Meiryo UI" panose="020B0604030504040204" pitchFamily="50" charset="-128"/>
                <a:cs typeface="Meiryo UI" panose="020B0604030504040204" pitchFamily="50" charset="-128"/>
              </a:rPr>
              <a:t>H390</a:t>
            </a:r>
          </a:p>
        </p:txBody>
      </p:sp>
      <p:sp>
        <p:nvSpPr>
          <p:cNvPr id="10" name="テキスト ボックス 9">
            <a:extLst>
              <a:ext uri="{FF2B5EF4-FFF2-40B4-BE49-F238E27FC236}">
                <a16:creationId xmlns:a16="http://schemas.microsoft.com/office/drawing/2014/main" id="{EAA832A0-14C2-32A2-25C5-CB09459F9171}"/>
              </a:ext>
            </a:extLst>
          </p:cNvPr>
          <p:cNvSpPr txBox="1"/>
          <p:nvPr/>
        </p:nvSpPr>
        <p:spPr>
          <a:xfrm>
            <a:off x="7343096" y="4709459"/>
            <a:ext cx="2902525" cy="646331"/>
          </a:xfrm>
          <a:prstGeom prst="rect">
            <a:avLst/>
          </a:prstGeom>
          <a:noFill/>
        </p:spPr>
        <p:txBody>
          <a:bodyPr wrap="none" rtlCol="0">
            <a:spAutoFit/>
          </a:bodyPr>
          <a:lstStyle/>
          <a:p>
            <a:pPr algn="ctr">
              <a:buClr>
                <a:srgbClr val="C00000"/>
              </a:buClr>
            </a:pPr>
            <a:r>
              <a:rPr kumimoji="1" lang="en-US" altLang="ja-JP" sz="1800" dirty="0"/>
              <a:t>Anker</a:t>
            </a:r>
          </a:p>
          <a:p>
            <a:pPr algn="ctr">
              <a:buClr>
                <a:srgbClr val="C00000"/>
              </a:buClr>
            </a:pPr>
            <a:r>
              <a:rPr kumimoji="1" lang="en-US" altLang="ja-JP" sz="1800" dirty="0"/>
              <a:t>Soundcore Liberty Pro 2</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a:extLst>
              <a:ext uri="{FF2B5EF4-FFF2-40B4-BE49-F238E27FC236}">
                <a16:creationId xmlns:a16="http://schemas.microsoft.com/office/drawing/2014/main" id="{B182F1FC-EF46-F5A8-820A-036728FDE47C}"/>
              </a:ext>
            </a:extLst>
          </p:cNvPr>
          <p:cNvSpPr txBox="1"/>
          <p:nvPr/>
        </p:nvSpPr>
        <p:spPr>
          <a:xfrm>
            <a:off x="2291911" y="5657418"/>
            <a:ext cx="7608173" cy="369332"/>
          </a:xfrm>
          <a:prstGeom prst="rect">
            <a:avLst/>
          </a:prstGeom>
          <a:noFill/>
        </p:spPr>
        <p:txBody>
          <a:bodyPr wrap="none" rtlCol="0">
            <a:spAutoFit/>
          </a:bodyPr>
          <a:lstStyle/>
          <a:p>
            <a:pPr>
              <a:buClr>
                <a:schemeClr val="accent3"/>
              </a:buClr>
            </a:pPr>
            <a:r>
              <a:rPr lang="en-US" altLang="ja-JP" dirty="0">
                <a:ea typeface="Meiryo UI" panose="020B0604030504040204" pitchFamily="50" charset="-128"/>
                <a:cs typeface="Meiryo UI" panose="020B0604030504040204" pitchFamily="50" charset="-128"/>
              </a:rPr>
              <a:t>※</a:t>
            </a:r>
            <a:r>
              <a:rPr lang="ja-JP" altLang="en-US" dirty="0">
                <a:ea typeface="Meiryo UI" panose="020B0604030504040204" pitchFamily="50" charset="-128"/>
                <a:cs typeface="Meiryo UI" panose="020B0604030504040204" pitchFamily="50" charset="-128"/>
              </a:rPr>
              <a:t>長時間使用してみた評価結果ではないのであくまで参考値として見てください。</a:t>
            </a:r>
            <a:endParaRPr lang="en-US" altLang="ja-JP" dirty="0">
              <a:ea typeface="Meiryo UI" panose="020B0604030504040204" pitchFamily="50" charset="-128"/>
              <a:cs typeface="Meiryo UI" panose="020B0604030504040204" pitchFamily="50" charset="-128"/>
            </a:endParaRPr>
          </a:p>
        </p:txBody>
      </p:sp>
      <p:pic>
        <p:nvPicPr>
          <p:cNvPr id="4" name="図 3">
            <a:extLst>
              <a:ext uri="{FF2B5EF4-FFF2-40B4-BE49-F238E27FC236}">
                <a16:creationId xmlns:a16="http://schemas.microsoft.com/office/drawing/2014/main" id="{C4B74423-80C4-754A-3AF5-8A6191B78199}"/>
              </a:ext>
            </a:extLst>
          </p:cNvPr>
          <p:cNvPicPr>
            <a:picLocks noChangeAspect="1"/>
          </p:cNvPicPr>
          <p:nvPr/>
        </p:nvPicPr>
        <p:blipFill>
          <a:blip r:embed="rId6"/>
          <a:stretch>
            <a:fillRect/>
          </a:stretch>
        </p:blipFill>
        <p:spPr>
          <a:xfrm>
            <a:off x="8159210" y="3566892"/>
            <a:ext cx="1270299" cy="1099421"/>
          </a:xfrm>
          <a:prstGeom prst="rect">
            <a:avLst/>
          </a:prstGeom>
        </p:spPr>
      </p:pic>
    </p:spTree>
    <p:extLst>
      <p:ext uri="{BB962C8B-B14F-4D97-AF65-F5344CB8AC3E}">
        <p14:creationId xmlns:p14="http://schemas.microsoft.com/office/powerpoint/2010/main" val="1805364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1.</a:t>
            </a:r>
            <a:r>
              <a:rPr kumimoji="1" lang="ja-JP" altLang="en-US" dirty="0"/>
              <a:t>はじめに</a:t>
            </a:r>
          </a:p>
        </p:txBody>
      </p:sp>
    </p:spTree>
    <p:extLst>
      <p:ext uri="{BB962C8B-B14F-4D97-AF65-F5344CB8AC3E}">
        <p14:creationId xmlns:p14="http://schemas.microsoft.com/office/powerpoint/2010/main" val="143750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5.</a:t>
            </a:r>
            <a:r>
              <a:rPr kumimoji="1" lang="ja-JP" altLang="en-US" dirty="0"/>
              <a:t>まとめ</a:t>
            </a:r>
          </a:p>
        </p:txBody>
      </p:sp>
    </p:spTree>
    <p:extLst>
      <p:ext uri="{BB962C8B-B14F-4D97-AF65-F5344CB8AC3E}">
        <p14:creationId xmlns:p14="http://schemas.microsoft.com/office/powerpoint/2010/main" val="71394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まとめ</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2936" y="1459832"/>
            <a:ext cx="9671237" cy="2246769"/>
          </a:xfrm>
          <a:prstGeom prst="rect">
            <a:avLst/>
          </a:prstGeom>
          <a:noFill/>
        </p:spPr>
        <p:txBody>
          <a:bodyPr wrap="none" rtlCol="0">
            <a:spAutoFit/>
          </a:bodyPr>
          <a:lstStyle/>
          <a:p>
            <a:pPr marL="514350" indent="-514350">
              <a:buClr>
                <a:schemeClr val="accent3"/>
              </a:buClr>
              <a:buFont typeface="Arial" panose="020B0604020202020204" pitchFamily="34" charset="0"/>
              <a:buChar char="•"/>
            </a:pPr>
            <a:r>
              <a:rPr lang="en-US" altLang="ja-JP" sz="2800" dirty="0">
                <a:latin typeface="Meiryo UI" panose="020B0604030504040204" pitchFamily="50" charset="-128"/>
                <a:ea typeface="Meiryo UI" panose="020B0604030504040204" pitchFamily="50" charset="-128"/>
                <a:cs typeface="Meiryo UI" panose="020B0604030504040204" pitchFamily="50" charset="-128"/>
              </a:rPr>
              <a:t>Logicool</a:t>
            </a:r>
            <a:r>
              <a:rPr lang="ja-JP" altLang="en-US" sz="2800" dirty="0">
                <a:latin typeface="Meiryo UI" panose="020B0604030504040204" pitchFamily="50" charset="-128"/>
                <a:ea typeface="Meiryo UI" panose="020B0604030504040204" pitchFamily="50" charset="-128"/>
                <a:cs typeface="Meiryo UI" panose="020B0604030504040204" pitchFamily="50" charset="-128"/>
              </a:rPr>
              <a:t>がとても優秀だった</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a:buClr>
                <a:schemeClr val="accent3"/>
              </a:buClr>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見えない数値をプログラムで可視化できたことがいい経験になった</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Arial" panose="020B0604020202020204" pitchFamily="34" charset="0"/>
              <a:buChar char="•"/>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他にいいヘッドセットがあったら教えてください！！</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21439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023E70F0-8229-791D-CF35-2B014DBEF9C6}"/>
              </a:ext>
            </a:extLst>
          </p:cNvPr>
          <p:cNvSpPr>
            <a:spLocks noGrp="1"/>
          </p:cNvSpPr>
          <p:nvPr>
            <p:ph type="title"/>
          </p:nvPr>
        </p:nvSpPr>
        <p:spPr>
          <a:xfrm>
            <a:off x="1999247" y="3102142"/>
            <a:ext cx="10856495" cy="653715"/>
          </a:xfrm>
        </p:spPr>
        <p:txBody>
          <a:bodyPr/>
          <a:lstStyle/>
          <a:p>
            <a:r>
              <a:rPr kumimoji="1" lang="ja-JP" altLang="en-US" dirty="0">
                <a:latin typeface="Meiryo UI" panose="020B0604030504040204" pitchFamily="50" charset="-128"/>
                <a:ea typeface="Meiryo UI" panose="020B0604030504040204" pitchFamily="50" charset="-128"/>
              </a:rPr>
              <a:t>ご清聴ありがとうございました。</a:t>
            </a:r>
            <a:endParaRPr kumimoji="1" lang="ja-JP" altLang="en-US" dirty="0"/>
          </a:p>
        </p:txBody>
      </p:sp>
    </p:spTree>
    <p:extLst>
      <p:ext uri="{BB962C8B-B14F-4D97-AF65-F5344CB8AC3E}">
        <p14:creationId xmlns:p14="http://schemas.microsoft.com/office/powerpoint/2010/main" val="14561009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実行画面</a:t>
            </a:r>
          </a:p>
        </p:txBody>
      </p:sp>
      <p:pic>
        <p:nvPicPr>
          <p:cNvPr id="4" name="図 3">
            <a:extLst>
              <a:ext uri="{FF2B5EF4-FFF2-40B4-BE49-F238E27FC236}">
                <a16:creationId xmlns:a16="http://schemas.microsoft.com/office/drawing/2014/main" id="{D7DD9564-4B0B-30F9-9E0D-A86A0B618BFE}"/>
              </a:ext>
            </a:extLst>
          </p:cNvPr>
          <p:cNvPicPr>
            <a:picLocks noChangeAspect="1"/>
          </p:cNvPicPr>
          <p:nvPr/>
        </p:nvPicPr>
        <p:blipFill>
          <a:blip r:embed="rId3"/>
          <a:stretch>
            <a:fillRect/>
          </a:stretch>
        </p:blipFill>
        <p:spPr>
          <a:xfrm>
            <a:off x="986965" y="1187116"/>
            <a:ext cx="10218070" cy="4894194"/>
          </a:xfrm>
          <a:prstGeom prst="rect">
            <a:avLst/>
          </a:prstGeom>
        </p:spPr>
      </p:pic>
    </p:spTree>
    <p:extLst>
      <p:ext uri="{BB962C8B-B14F-4D97-AF65-F5344CB8AC3E}">
        <p14:creationId xmlns:p14="http://schemas.microsoft.com/office/powerpoint/2010/main" val="4022343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MicrophoneLevelLogger</a:t>
            </a:r>
            <a:endParaRPr kumimoji="1" lang="ja-JP" altLang="en-US" sz="3200" dirty="0"/>
          </a:p>
        </p:txBody>
      </p:sp>
      <p:graphicFrame>
        <p:nvGraphicFramePr>
          <p:cNvPr id="178" name="表 178">
            <a:extLst>
              <a:ext uri="{FF2B5EF4-FFF2-40B4-BE49-F238E27FC236}">
                <a16:creationId xmlns:a16="http://schemas.microsoft.com/office/drawing/2014/main" id="{E4A4EAC1-01B3-921C-3981-2B396B04C848}"/>
              </a:ext>
            </a:extLst>
          </p:cNvPr>
          <p:cNvGraphicFramePr>
            <a:graphicFrameLocks noGrp="1"/>
          </p:cNvGraphicFramePr>
          <p:nvPr>
            <p:extLst>
              <p:ext uri="{D42A27DB-BD31-4B8C-83A1-F6EECF244321}">
                <p14:modId xmlns:p14="http://schemas.microsoft.com/office/powerpoint/2010/main" val="236034822"/>
              </p:ext>
            </p:extLst>
          </p:nvPr>
        </p:nvGraphicFramePr>
        <p:xfrm>
          <a:off x="793808" y="1645920"/>
          <a:ext cx="10604384" cy="3566160"/>
        </p:xfrm>
        <a:graphic>
          <a:graphicData uri="http://schemas.openxmlformats.org/drawingml/2006/table">
            <a:tbl>
              <a:tblPr firstRow="1" bandRow="1">
                <a:tableStyleId>{F2DE63D5-997A-4646-A377-4702673A728D}</a:tableStyleId>
              </a:tblPr>
              <a:tblGrid>
                <a:gridCol w="5302192">
                  <a:extLst>
                    <a:ext uri="{9D8B030D-6E8A-4147-A177-3AD203B41FA5}">
                      <a16:colId xmlns:a16="http://schemas.microsoft.com/office/drawing/2014/main" val="1483644976"/>
                    </a:ext>
                  </a:extLst>
                </a:gridCol>
                <a:gridCol w="5302192">
                  <a:extLst>
                    <a:ext uri="{9D8B030D-6E8A-4147-A177-3AD203B41FA5}">
                      <a16:colId xmlns:a16="http://schemas.microsoft.com/office/drawing/2014/main" val="3358020270"/>
                    </a:ext>
                  </a:extLst>
                </a:gridCol>
              </a:tblGrid>
              <a:tr h="370840">
                <a:tc>
                  <a:txBody>
                    <a:bodyPr/>
                    <a:lstStyle/>
                    <a:p>
                      <a:r>
                        <a:rPr kumimoji="1" lang="ja-JP" altLang="en-US" sz="2000" dirty="0"/>
                        <a:t>ソリューション名</a:t>
                      </a:r>
                    </a:p>
                  </a:txBody>
                  <a:tcPr/>
                </a:tc>
                <a:tc>
                  <a:txBody>
                    <a:bodyPr/>
                    <a:lstStyle/>
                    <a:p>
                      <a:r>
                        <a:rPr kumimoji="1" lang="ja-JP" altLang="en-US" sz="2000" dirty="0"/>
                        <a:t>説明</a:t>
                      </a:r>
                    </a:p>
                  </a:txBody>
                  <a:tcPr/>
                </a:tc>
                <a:extLst>
                  <a:ext uri="{0D108BD9-81ED-4DB2-BD59-A6C34878D82A}">
                    <a16:rowId xmlns:a16="http://schemas.microsoft.com/office/drawing/2014/main" val="4289122754"/>
                  </a:ext>
                </a:extLst>
              </a:tr>
              <a:tr h="370840">
                <a:tc>
                  <a:txBody>
                    <a:bodyPr/>
                    <a:lstStyle/>
                    <a:p>
                      <a:r>
                        <a:rPr kumimoji="1" lang="en-US" altLang="ja-JP" sz="2000" dirty="0"/>
                        <a:t>LogAggregator</a:t>
                      </a:r>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1960088044"/>
                  </a:ext>
                </a:extLst>
              </a:tr>
              <a:tr h="370840">
                <a:tc>
                  <a:txBody>
                    <a:bodyPr/>
                    <a:lstStyle/>
                    <a:p>
                      <a:r>
                        <a:rPr kumimoji="1" lang="en-US" altLang="ja-JP" sz="2000" dirty="0"/>
                        <a:t>MicrophoneLevelLogger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442125853"/>
                  </a:ext>
                </a:extLst>
              </a:tr>
              <a:tr h="370840">
                <a:tc>
                  <a:txBody>
                    <a:bodyPr/>
                    <a:lstStyle/>
                    <a:p>
                      <a:r>
                        <a:rPr kumimoji="1" lang="en-US" altLang="ja-JP" sz="2000" dirty="0"/>
                        <a:t>MicrophoneLevelLogger.Client</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2800985136"/>
                  </a:ext>
                </a:extLst>
              </a:tr>
              <a:tr h="370840">
                <a:tc>
                  <a:txBody>
                    <a:bodyPr/>
                    <a:lstStyle/>
                    <a:p>
                      <a:r>
                        <a:rPr kumimoji="1" lang="en-US" altLang="ja-JP" sz="2000" dirty="0"/>
                        <a:t>MicrophoneLevelLogger.Client.Controller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104262075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MicrophoneLevelLogger.Client.View</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6609618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MicrophoneLevelLogger.Repository</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343859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MicrophoneLevelLogger.Server</a:t>
                      </a:r>
                      <a:endParaRPr kumimoji="1" lang="ja-JP" altLang="en-US" sz="2000" dirty="0"/>
                    </a:p>
                  </a:txBody>
                  <a:tcPr/>
                </a:tc>
                <a:tc>
                  <a:txBody>
                    <a:bodyPr/>
                    <a:lstStyle/>
                    <a:p>
                      <a:endParaRPr kumimoji="1" lang="ja-JP" altLang="en-US" sz="2000"/>
                    </a:p>
                  </a:txBody>
                  <a:tcPr/>
                </a:tc>
                <a:extLst>
                  <a:ext uri="{0D108BD9-81ED-4DB2-BD59-A6C34878D82A}">
                    <a16:rowId xmlns:a16="http://schemas.microsoft.com/office/drawing/2014/main" val="38683090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dirty="0"/>
                        <a:t>MicrophoneLevelLogger.System</a:t>
                      </a:r>
                      <a:endParaRPr kumimoji="1" lang="ja-JP" altLang="en-US" sz="2000" dirty="0"/>
                    </a:p>
                  </a:txBody>
                  <a:tcPr/>
                </a:tc>
                <a:tc>
                  <a:txBody>
                    <a:bodyPr/>
                    <a:lstStyle/>
                    <a:p>
                      <a:endParaRPr kumimoji="1" lang="ja-JP" altLang="en-US" sz="2000" dirty="0"/>
                    </a:p>
                  </a:txBody>
                  <a:tcPr/>
                </a:tc>
                <a:extLst>
                  <a:ext uri="{0D108BD9-81ED-4DB2-BD59-A6C34878D82A}">
                    <a16:rowId xmlns:a16="http://schemas.microsoft.com/office/drawing/2014/main" val="3442825577"/>
                  </a:ext>
                </a:extLst>
              </a:tr>
            </a:tbl>
          </a:graphicData>
        </a:graphic>
      </p:graphicFrame>
    </p:spTree>
    <p:extLst>
      <p:ext uri="{BB962C8B-B14F-4D97-AF65-F5344CB8AC3E}">
        <p14:creationId xmlns:p14="http://schemas.microsoft.com/office/powerpoint/2010/main" val="395627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録音の仕組み</a:t>
            </a:r>
          </a:p>
        </p:txBody>
      </p:sp>
    </p:spTree>
    <p:extLst>
      <p:ext uri="{BB962C8B-B14F-4D97-AF65-F5344CB8AC3E}">
        <p14:creationId xmlns:p14="http://schemas.microsoft.com/office/powerpoint/2010/main" val="2719488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アジェンダ</a:t>
            </a:r>
          </a:p>
        </p:txBody>
      </p:sp>
      <p:sp>
        <p:nvSpPr>
          <p:cNvPr id="5" name="正方形/長方形 4">
            <a:extLst>
              <a:ext uri="{FF2B5EF4-FFF2-40B4-BE49-F238E27FC236}">
                <a16:creationId xmlns:a16="http://schemas.microsoft.com/office/drawing/2014/main" id="{28643E98-C91A-7AE0-263F-B13F02D86356}"/>
              </a:ext>
            </a:extLst>
          </p:cNvPr>
          <p:cNvSpPr/>
          <p:nvPr/>
        </p:nvSpPr>
        <p:spPr>
          <a:xfrm>
            <a:off x="1475825" y="1713771"/>
            <a:ext cx="9438252" cy="23548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mn-ea"/>
            </a:endParaRPr>
          </a:p>
        </p:txBody>
      </p:sp>
      <p:sp>
        <p:nvSpPr>
          <p:cNvPr id="6" name="Rectangle 24">
            <a:extLst>
              <a:ext uri="{FF2B5EF4-FFF2-40B4-BE49-F238E27FC236}">
                <a16:creationId xmlns:a16="http://schemas.microsoft.com/office/drawing/2014/main" id="{EE73EE26-FC21-32D5-2133-B25E23A96539}"/>
              </a:ext>
            </a:extLst>
          </p:cNvPr>
          <p:cNvSpPr>
            <a:spLocks noChangeArrowheads="1"/>
          </p:cNvSpPr>
          <p:nvPr/>
        </p:nvSpPr>
        <p:spPr bwMode="auto">
          <a:xfrm>
            <a:off x="5815450" y="2778196"/>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テスト結果と最適なヘッドセットについて</a:t>
            </a:r>
          </a:p>
        </p:txBody>
      </p:sp>
      <p:sp>
        <p:nvSpPr>
          <p:cNvPr id="7" name="AutoShape 27">
            <a:extLst>
              <a:ext uri="{FF2B5EF4-FFF2-40B4-BE49-F238E27FC236}">
                <a16:creationId xmlns:a16="http://schemas.microsoft.com/office/drawing/2014/main" id="{6BB8B600-D0B4-5251-599C-FF5DA8FDB714}"/>
              </a:ext>
            </a:extLst>
          </p:cNvPr>
          <p:cNvSpPr>
            <a:spLocks noChangeArrowheads="1"/>
          </p:cNvSpPr>
          <p:nvPr/>
        </p:nvSpPr>
        <p:spPr bwMode="auto">
          <a:xfrm>
            <a:off x="2053794" y="2787779"/>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テスト結果</a:t>
            </a:r>
            <a:endParaRPr lang="en-US" altLang="ja-JP" sz="1800" dirty="0">
              <a:solidFill>
                <a:schemeClr val="bg1"/>
              </a:solidFill>
              <a:latin typeface="+mn-ea"/>
              <a:ea typeface="+mn-ea"/>
            </a:endParaRPr>
          </a:p>
        </p:txBody>
      </p:sp>
      <p:sp>
        <p:nvSpPr>
          <p:cNvPr id="8" name="Rectangle 24">
            <a:extLst>
              <a:ext uri="{FF2B5EF4-FFF2-40B4-BE49-F238E27FC236}">
                <a16:creationId xmlns:a16="http://schemas.microsoft.com/office/drawing/2014/main" id="{C697EC30-0205-0EEF-2E33-D5C4EC115FBD}"/>
              </a:ext>
            </a:extLst>
          </p:cNvPr>
          <p:cNvSpPr>
            <a:spLocks noChangeArrowheads="1"/>
          </p:cNvSpPr>
          <p:nvPr/>
        </p:nvSpPr>
        <p:spPr bwMode="auto">
          <a:xfrm>
            <a:off x="5817320" y="191846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テストに使用したプログラムの解説</a:t>
            </a:r>
          </a:p>
        </p:txBody>
      </p:sp>
      <p:sp>
        <p:nvSpPr>
          <p:cNvPr id="9" name="AutoShape 27">
            <a:extLst>
              <a:ext uri="{FF2B5EF4-FFF2-40B4-BE49-F238E27FC236}">
                <a16:creationId xmlns:a16="http://schemas.microsoft.com/office/drawing/2014/main" id="{F6BD8B98-42C5-F685-E511-1B63B65123EA}"/>
              </a:ext>
            </a:extLst>
          </p:cNvPr>
          <p:cNvSpPr>
            <a:spLocks noChangeArrowheads="1"/>
          </p:cNvSpPr>
          <p:nvPr/>
        </p:nvSpPr>
        <p:spPr bwMode="auto">
          <a:xfrm>
            <a:off x="2055664" y="192804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プログラム説明</a:t>
            </a:r>
            <a:endParaRPr lang="en-US" altLang="ja-JP" sz="1800" dirty="0">
              <a:solidFill>
                <a:schemeClr val="bg1"/>
              </a:solidFill>
              <a:latin typeface="+mn-ea"/>
              <a:ea typeface="+mn-ea"/>
            </a:endParaRPr>
          </a:p>
        </p:txBody>
      </p:sp>
      <p:sp>
        <p:nvSpPr>
          <p:cNvPr id="10" name="正方形/長方形 9">
            <a:extLst>
              <a:ext uri="{FF2B5EF4-FFF2-40B4-BE49-F238E27FC236}">
                <a16:creationId xmlns:a16="http://schemas.microsoft.com/office/drawing/2014/main" id="{5DADF1BF-F6C9-814C-1844-867E0D6DF588}"/>
              </a:ext>
            </a:extLst>
          </p:cNvPr>
          <p:cNvSpPr/>
          <p:nvPr/>
        </p:nvSpPr>
        <p:spPr>
          <a:xfrm>
            <a:off x="1307651" y="2777860"/>
            <a:ext cx="765023" cy="401080"/>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４</a:t>
            </a:r>
            <a:endParaRPr lang="en-US" altLang="ja-JP" sz="2000" dirty="0">
              <a:solidFill>
                <a:schemeClr val="bg1"/>
              </a:solidFill>
              <a:latin typeface="+mn-ea"/>
              <a:ea typeface="+mn-ea"/>
            </a:endParaRPr>
          </a:p>
        </p:txBody>
      </p:sp>
      <p:sp>
        <p:nvSpPr>
          <p:cNvPr id="11" name="正方形/長方形 10">
            <a:extLst>
              <a:ext uri="{FF2B5EF4-FFF2-40B4-BE49-F238E27FC236}">
                <a16:creationId xmlns:a16="http://schemas.microsoft.com/office/drawing/2014/main" id="{D146B710-234E-D133-5359-0C2F2CE60082}"/>
              </a:ext>
            </a:extLst>
          </p:cNvPr>
          <p:cNvSpPr/>
          <p:nvPr/>
        </p:nvSpPr>
        <p:spPr>
          <a:xfrm>
            <a:off x="1305780" y="1929245"/>
            <a:ext cx="765023" cy="396733"/>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cs typeface="メイリオ" panose="020B0604030504040204" pitchFamily="50" charset="-128"/>
              </a:rPr>
              <a:t>２</a:t>
            </a:r>
          </a:p>
        </p:txBody>
      </p:sp>
      <p:sp>
        <p:nvSpPr>
          <p:cNvPr id="12" name="Rectangle 24">
            <a:extLst>
              <a:ext uri="{FF2B5EF4-FFF2-40B4-BE49-F238E27FC236}">
                <a16:creationId xmlns:a16="http://schemas.microsoft.com/office/drawing/2014/main" id="{7619E88D-D635-5C27-1AD7-18E36F73F60C}"/>
              </a:ext>
            </a:extLst>
          </p:cNvPr>
          <p:cNvSpPr>
            <a:spLocks noChangeArrowheads="1"/>
          </p:cNvSpPr>
          <p:nvPr/>
        </p:nvSpPr>
        <p:spPr bwMode="auto">
          <a:xfrm>
            <a:off x="5817320" y="149687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発表の導入</a:t>
            </a:r>
          </a:p>
        </p:txBody>
      </p:sp>
      <p:sp>
        <p:nvSpPr>
          <p:cNvPr id="13" name="AutoShape 27">
            <a:extLst>
              <a:ext uri="{FF2B5EF4-FFF2-40B4-BE49-F238E27FC236}">
                <a16:creationId xmlns:a16="http://schemas.microsoft.com/office/drawing/2014/main" id="{AD0FE388-1343-F4B2-82B1-FDF1C541BF36}"/>
              </a:ext>
            </a:extLst>
          </p:cNvPr>
          <p:cNvSpPr>
            <a:spLocks noChangeArrowheads="1"/>
          </p:cNvSpPr>
          <p:nvPr/>
        </p:nvSpPr>
        <p:spPr bwMode="auto">
          <a:xfrm>
            <a:off x="2055664" y="150645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はじめに</a:t>
            </a:r>
            <a:endParaRPr lang="en-US" altLang="ja-JP" sz="1800" dirty="0">
              <a:solidFill>
                <a:schemeClr val="bg1"/>
              </a:solidFill>
              <a:latin typeface="+mn-ea"/>
              <a:ea typeface="+mn-ea"/>
            </a:endParaRPr>
          </a:p>
        </p:txBody>
      </p:sp>
      <p:sp>
        <p:nvSpPr>
          <p:cNvPr id="14" name="正方形/長方形 13">
            <a:extLst>
              <a:ext uri="{FF2B5EF4-FFF2-40B4-BE49-F238E27FC236}">
                <a16:creationId xmlns:a16="http://schemas.microsoft.com/office/drawing/2014/main" id="{AC0579EF-C30F-A75F-5E34-8FF62C695C12}"/>
              </a:ext>
            </a:extLst>
          </p:cNvPr>
          <p:cNvSpPr/>
          <p:nvPr/>
        </p:nvSpPr>
        <p:spPr>
          <a:xfrm>
            <a:off x="1305780" y="1507655"/>
            <a:ext cx="765023" cy="396733"/>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１</a:t>
            </a:r>
            <a:endParaRPr lang="ja-JP" altLang="en-US" sz="2000" dirty="0">
              <a:solidFill>
                <a:schemeClr val="bg1"/>
              </a:solidFill>
              <a:latin typeface="+mn-ea"/>
              <a:ea typeface="+mn-ea"/>
              <a:cs typeface="メイリオ" panose="020B0604030504040204" pitchFamily="50" charset="-128"/>
            </a:endParaRPr>
          </a:p>
        </p:txBody>
      </p:sp>
      <p:sp>
        <p:nvSpPr>
          <p:cNvPr id="15" name="Rectangle 24">
            <a:extLst>
              <a:ext uri="{FF2B5EF4-FFF2-40B4-BE49-F238E27FC236}">
                <a16:creationId xmlns:a16="http://schemas.microsoft.com/office/drawing/2014/main" id="{80B3C26A-E824-B91A-CF44-D8138C48E2D4}"/>
              </a:ext>
            </a:extLst>
          </p:cNvPr>
          <p:cNvSpPr>
            <a:spLocks noChangeArrowheads="1"/>
          </p:cNvSpPr>
          <p:nvPr/>
        </p:nvSpPr>
        <p:spPr bwMode="auto">
          <a:xfrm>
            <a:off x="5813579" y="3208933"/>
            <a:ext cx="4851663" cy="400246"/>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rPr>
              <a:t>本日のまとめ</a:t>
            </a:r>
          </a:p>
        </p:txBody>
      </p:sp>
      <p:sp>
        <p:nvSpPr>
          <p:cNvPr id="16" name="AutoShape 27">
            <a:extLst>
              <a:ext uri="{FF2B5EF4-FFF2-40B4-BE49-F238E27FC236}">
                <a16:creationId xmlns:a16="http://schemas.microsoft.com/office/drawing/2014/main" id="{1E4D6546-2637-DB16-C972-BCC193C045C5}"/>
              </a:ext>
            </a:extLst>
          </p:cNvPr>
          <p:cNvSpPr>
            <a:spLocks noChangeArrowheads="1"/>
          </p:cNvSpPr>
          <p:nvPr/>
        </p:nvSpPr>
        <p:spPr bwMode="auto">
          <a:xfrm>
            <a:off x="2051923" y="3218516"/>
            <a:ext cx="3809124" cy="401080"/>
          </a:xfrm>
          <a:prstGeom prst="homePlate">
            <a:avLst>
              <a:gd name="adj" fmla="val 12254"/>
            </a:avLst>
          </a:prstGeom>
          <a:solidFill>
            <a:schemeClr val="accent4">
              <a:lumMod val="60000"/>
              <a:lumOff val="40000"/>
            </a:schemeClr>
          </a:solidFill>
          <a:ln>
            <a:noFill/>
          </a:ln>
          <a:effectLst>
            <a:outerShdw dist="35921" dir="2700000" algn="ctr" rotWithShape="0">
              <a:schemeClr val="bg2"/>
            </a:outerShdw>
          </a:effectLst>
        </p:spPr>
        <p:txBody>
          <a:bodyPr wrap="none"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おわりに</a:t>
            </a:r>
            <a:endParaRPr lang="en-US" altLang="ja-JP" sz="1800" dirty="0">
              <a:solidFill>
                <a:schemeClr val="bg1"/>
              </a:solidFill>
              <a:latin typeface="+mn-ea"/>
              <a:ea typeface="+mn-ea"/>
            </a:endParaRPr>
          </a:p>
        </p:txBody>
      </p:sp>
      <p:sp>
        <p:nvSpPr>
          <p:cNvPr id="17" name="正方形/長方形 16">
            <a:extLst>
              <a:ext uri="{FF2B5EF4-FFF2-40B4-BE49-F238E27FC236}">
                <a16:creationId xmlns:a16="http://schemas.microsoft.com/office/drawing/2014/main" id="{DC5EFA3C-5084-E26E-890A-D1B78B82DE7C}"/>
              </a:ext>
            </a:extLst>
          </p:cNvPr>
          <p:cNvSpPr/>
          <p:nvPr/>
        </p:nvSpPr>
        <p:spPr>
          <a:xfrm>
            <a:off x="1305780" y="3208597"/>
            <a:ext cx="765023" cy="401080"/>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５</a:t>
            </a:r>
            <a:endParaRPr lang="en-US" altLang="ja-JP" sz="2000" dirty="0">
              <a:solidFill>
                <a:schemeClr val="bg1"/>
              </a:solidFill>
              <a:latin typeface="+mn-ea"/>
              <a:ea typeface="+mn-ea"/>
            </a:endParaRPr>
          </a:p>
        </p:txBody>
      </p:sp>
      <p:sp>
        <p:nvSpPr>
          <p:cNvPr id="18" name="Rectangle 23">
            <a:extLst>
              <a:ext uri="{FF2B5EF4-FFF2-40B4-BE49-F238E27FC236}">
                <a16:creationId xmlns:a16="http://schemas.microsoft.com/office/drawing/2014/main" id="{35102911-5835-364D-D86B-33CB0E5D29C7}"/>
              </a:ext>
            </a:extLst>
          </p:cNvPr>
          <p:cNvSpPr>
            <a:spLocks noChangeArrowheads="1"/>
          </p:cNvSpPr>
          <p:nvPr/>
        </p:nvSpPr>
        <p:spPr bwMode="auto">
          <a:xfrm>
            <a:off x="5816641" y="2328580"/>
            <a:ext cx="4851662" cy="402487"/>
          </a:xfrm>
          <a:prstGeom prst="rect">
            <a:avLst/>
          </a:prstGeom>
          <a:solidFill>
            <a:schemeClr val="bg1"/>
          </a:solidFill>
          <a:ln>
            <a:noFill/>
          </a:ln>
          <a:effectLst>
            <a:outerShdw dist="35921"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lIns="54000" rIns="54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lnSpc>
                <a:spcPct val="90000"/>
              </a:lnSpc>
              <a:spcBef>
                <a:spcPct val="10000"/>
              </a:spcBef>
              <a:spcAft>
                <a:spcPct val="10000"/>
              </a:spcAft>
              <a:buClr>
                <a:srgbClr val="0000FF"/>
              </a:buClr>
              <a:buSzPct val="140000"/>
              <a:buFont typeface="Wingdings" panose="05000000000000000000" pitchFamily="2" charset="2"/>
              <a:buNone/>
            </a:pPr>
            <a:r>
              <a:rPr lang="ja-JP" altLang="en-US" dirty="0">
                <a:latin typeface="+mn-ea"/>
                <a:ea typeface="+mn-ea"/>
              </a:rPr>
              <a:t>ノイズキャンセリング性能を測るテスト方法</a:t>
            </a:r>
            <a:endParaRPr lang="en-US" altLang="ja-JP" dirty="0">
              <a:latin typeface="+mn-ea"/>
              <a:ea typeface="+mn-ea"/>
            </a:endParaRPr>
          </a:p>
        </p:txBody>
      </p:sp>
      <p:sp>
        <p:nvSpPr>
          <p:cNvPr id="19" name="AutoShape 26">
            <a:extLst>
              <a:ext uri="{FF2B5EF4-FFF2-40B4-BE49-F238E27FC236}">
                <a16:creationId xmlns:a16="http://schemas.microsoft.com/office/drawing/2014/main" id="{0252FE01-1CAD-612D-39CF-4F6132F6855C}"/>
              </a:ext>
            </a:extLst>
          </p:cNvPr>
          <p:cNvSpPr>
            <a:spLocks noChangeArrowheads="1"/>
          </p:cNvSpPr>
          <p:nvPr/>
        </p:nvSpPr>
        <p:spPr bwMode="auto">
          <a:xfrm>
            <a:off x="2054984" y="2347368"/>
            <a:ext cx="3809124" cy="401080"/>
          </a:xfrm>
          <a:prstGeom prst="homePlate">
            <a:avLst>
              <a:gd name="adj" fmla="val 13212"/>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lvl1pPr>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1pPr>
            <a:lvl2pPr marL="742950" indent="-28575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2pPr>
            <a:lvl3pPr marL="11430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3pPr>
            <a:lvl4pPr marL="16002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4pPr>
            <a:lvl5pPr marL="2057400" indent="-228600">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5pPr>
            <a:lvl6pPr marL="25146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6pPr>
            <a:lvl7pPr marL="29718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7pPr>
            <a:lvl8pPr marL="34290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8pPr>
            <a:lvl9pPr marL="3886200" indent="-228600" eaLnBrk="0" fontAlgn="base" hangingPunct="0">
              <a:spcBef>
                <a:spcPct val="0"/>
              </a:spcBef>
              <a:spcAft>
                <a:spcPct val="0"/>
              </a:spcAft>
              <a:defRPr kumimoji="1" sz="1600">
                <a:solidFill>
                  <a:schemeClr val="tx1"/>
                </a:solidFill>
                <a:latin typeface="Tahoma" panose="020B0604030504040204" pitchFamily="34" charset="0"/>
                <a:ea typeface="メイリオ" panose="020B0604030504040204" pitchFamily="50" charset="-128"/>
                <a:cs typeface="メイリオ" panose="020B0604030504040204" pitchFamily="50" charset="-128"/>
              </a:defRPr>
            </a:lvl9pPr>
          </a:lstStyle>
          <a:p>
            <a:pPr eaLnBrk="1" hangingPunct="1">
              <a:spcBef>
                <a:spcPct val="10000"/>
              </a:spcBef>
              <a:spcAft>
                <a:spcPct val="10000"/>
              </a:spcAft>
              <a:buClr>
                <a:srgbClr val="0000FF"/>
              </a:buClr>
              <a:buSzPct val="140000"/>
              <a:buFont typeface="Wingdings" panose="05000000000000000000" pitchFamily="2" charset="2"/>
              <a:buNone/>
            </a:pPr>
            <a:r>
              <a:rPr lang="ja-JP" altLang="en-US" sz="1800" dirty="0">
                <a:solidFill>
                  <a:schemeClr val="bg1"/>
                </a:solidFill>
                <a:latin typeface="+mn-ea"/>
                <a:ea typeface="+mn-ea"/>
              </a:rPr>
              <a:t>テスト方法</a:t>
            </a:r>
          </a:p>
        </p:txBody>
      </p:sp>
      <p:sp>
        <p:nvSpPr>
          <p:cNvPr id="20" name="正方形/長方形 19">
            <a:extLst>
              <a:ext uri="{FF2B5EF4-FFF2-40B4-BE49-F238E27FC236}">
                <a16:creationId xmlns:a16="http://schemas.microsoft.com/office/drawing/2014/main" id="{FBFA3B17-644F-8638-3632-2ABA73DD67C1}"/>
              </a:ext>
            </a:extLst>
          </p:cNvPr>
          <p:cNvSpPr/>
          <p:nvPr/>
        </p:nvSpPr>
        <p:spPr>
          <a:xfrm>
            <a:off x="1306970" y="2347367"/>
            <a:ext cx="765023" cy="399849"/>
          </a:xfrm>
          <a:prstGeom prst="rect">
            <a:avLst/>
          </a:prstGeom>
          <a:solidFill>
            <a:schemeClr val="accent4">
              <a:lumMod val="60000"/>
              <a:lumOff val="40000"/>
            </a:schemeClr>
          </a:solidFill>
          <a:ln>
            <a:noFill/>
          </a:ln>
          <a:effectLst>
            <a:outerShdw dist="35921" dir="2700000" algn="ctr" rotWithShape="0">
              <a:schemeClr val="bg2"/>
            </a:outerShdw>
          </a:effectLst>
        </p:spPr>
        <p:txBody>
          <a:bodyPr lIns="54000" rIns="18000" anchor="ctr"/>
          <a:lstStyle/>
          <a:p>
            <a:pPr algn="r" eaLnBrk="1" hangingPunct="1">
              <a:spcBef>
                <a:spcPct val="10000"/>
              </a:spcBef>
              <a:spcAft>
                <a:spcPct val="10000"/>
              </a:spcAft>
              <a:buClr>
                <a:srgbClr val="0000FF"/>
              </a:buClr>
              <a:buSzPct val="140000"/>
              <a:buFont typeface="Wingdings" panose="05000000000000000000" pitchFamily="2" charset="2"/>
              <a:buNone/>
            </a:pPr>
            <a:r>
              <a:rPr lang="ja-JP" altLang="en-US" sz="2000" dirty="0">
                <a:solidFill>
                  <a:schemeClr val="bg1"/>
                </a:solidFill>
                <a:latin typeface="+mn-ea"/>
                <a:ea typeface="+mn-ea"/>
              </a:rPr>
              <a:t>３</a:t>
            </a:r>
            <a:endParaRPr lang="ja-JP" altLang="en-US" sz="2000" dirty="0">
              <a:solidFill>
                <a:schemeClr val="bg1"/>
              </a:solidFill>
              <a:latin typeface="+mn-ea"/>
              <a:ea typeface="+mn-ea"/>
              <a:cs typeface="メイリオ" panose="020B0604030504040204" pitchFamily="50" charset="-128"/>
            </a:endParaRPr>
          </a:p>
        </p:txBody>
      </p:sp>
    </p:spTree>
    <p:extLst>
      <p:ext uri="{BB962C8B-B14F-4D97-AF65-F5344CB8AC3E}">
        <p14:creationId xmlns:p14="http://schemas.microsoft.com/office/powerpoint/2010/main" val="1980771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デモ</a:t>
            </a:r>
          </a:p>
        </p:txBody>
      </p:sp>
    </p:spTree>
    <p:extLst>
      <p:ext uri="{BB962C8B-B14F-4D97-AF65-F5344CB8AC3E}">
        <p14:creationId xmlns:p14="http://schemas.microsoft.com/office/powerpoint/2010/main" val="272347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2.</a:t>
            </a:r>
            <a:r>
              <a:rPr kumimoji="1" lang="ja-JP" altLang="en-US" dirty="0"/>
              <a:t>プログラム説明</a:t>
            </a:r>
          </a:p>
        </p:txBody>
      </p:sp>
    </p:spTree>
    <p:extLst>
      <p:ext uri="{BB962C8B-B14F-4D97-AF65-F5344CB8AC3E}">
        <p14:creationId xmlns:p14="http://schemas.microsoft.com/office/powerpoint/2010/main" val="1753853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プログラム概要</a:t>
            </a:r>
          </a:p>
        </p:txBody>
      </p:sp>
      <p:sp>
        <p:nvSpPr>
          <p:cNvPr id="3" name="四角形: 角を丸くする 2">
            <a:extLst>
              <a:ext uri="{FF2B5EF4-FFF2-40B4-BE49-F238E27FC236}">
                <a16:creationId xmlns:a16="http://schemas.microsoft.com/office/drawing/2014/main" id="{9C7149EE-EBF8-81DD-8950-35070E458806}"/>
              </a:ext>
            </a:extLst>
          </p:cNvPr>
          <p:cNvSpPr/>
          <p:nvPr/>
        </p:nvSpPr>
        <p:spPr>
          <a:xfrm>
            <a:off x="2004968" y="1577130"/>
            <a:ext cx="3087149" cy="1851870"/>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altLang="ja-JP" dirty="0">
                <a:solidFill>
                  <a:schemeClr val="tx1"/>
                </a:solidFill>
              </a:rPr>
              <a:t>C</a:t>
            </a:r>
            <a:r>
              <a:rPr kumimoji="1" lang="en-US" altLang="ja-JP" dirty="0">
                <a:solidFill>
                  <a:schemeClr val="tx1"/>
                </a:solidFill>
              </a:rPr>
              <a:t>lient</a:t>
            </a:r>
            <a:r>
              <a:rPr kumimoji="1" lang="ja-JP" altLang="en-US" dirty="0">
                <a:solidFill>
                  <a:schemeClr val="tx1"/>
                </a:solidFill>
              </a:rPr>
              <a:t>側</a:t>
            </a:r>
            <a:endParaRPr kumimoji="1" lang="en-US" altLang="ja-JP" dirty="0">
              <a:solidFill>
                <a:schemeClr val="tx1"/>
              </a:solidFill>
            </a:endParaRPr>
          </a:p>
          <a:p>
            <a:r>
              <a:rPr lang="ja-JP" altLang="en-US" dirty="0">
                <a:solidFill>
                  <a:schemeClr val="tx1"/>
                </a:solidFill>
              </a:rPr>
              <a:t>・入力モニター</a:t>
            </a:r>
            <a:endParaRPr lang="en-US" altLang="ja-JP" dirty="0">
              <a:solidFill>
                <a:schemeClr val="tx1"/>
              </a:solidFill>
            </a:endParaRPr>
          </a:p>
          <a:p>
            <a:r>
              <a:rPr kumimoji="1" lang="ja-JP" altLang="en-US" dirty="0">
                <a:solidFill>
                  <a:schemeClr val="tx1"/>
                </a:solidFill>
              </a:rPr>
              <a:t>・音声保存</a:t>
            </a:r>
            <a:endParaRPr kumimoji="1" lang="en-US" altLang="ja-JP" dirty="0">
              <a:solidFill>
                <a:schemeClr val="tx1"/>
              </a:solidFill>
            </a:endParaRPr>
          </a:p>
          <a:p>
            <a:r>
              <a:rPr lang="ja-JP" altLang="en-US" dirty="0">
                <a:solidFill>
                  <a:schemeClr val="tx1"/>
                </a:solidFill>
              </a:rPr>
              <a:t>・キャリブレーション</a:t>
            </a:r>
            <a:endParaRPr lang="en-US" altLang="ja-JP" dirty="0">
              <a:solidFill>
                <a:schemeClr val="tx1"/>
              </a:solidFill>
            </a:endParaRPr>
          </a:p>
          <a:p>
            <a:r>
              <a:rPr kumimoji="1" lang="ja-JP" altLang="en-US" dirty="0">
                <a:solidFill>
                  <a:schemeClr val="tx1"/>
                </a:solidFill>
              </a:rPr>
              <a:t>・各種設定</a:t>
            </a:r>
          </a:p>
        </p:txBody>
      </p:sp>
      <p:sp>
        <p:nvSpPr>
          <p:cNvPr id="4" name="四角形: 角を丸くする 3">
            <a:extLst>
              <a:ext uri="{FF2B5EF4-FFF2-40B4-BE49-F238E27FC236}">
                <a16:creationId xmlns:a16="http://schemas.microsoft.com/office/drawing/2014/main" id="{886E1436-F0B6-EA43-7966-8DBC1AB7D98F}"/>
              </a:ext>
            </a:extLst>
          </p:cNvPr>
          <p:cNvSpPr/>
          <p:nvPr/>
        </p:nvSpPr>
        <p:spPr>
          <a:xfrm>
            <a:off x="6473504" y="1577130"/>
            <a:ext cx="3087148" cy="1851870"/>
          </a:xfrm>
          <a:prstGeom prst="roundRect">
            <a:avLst/>
          </a:prstGeom>
          <a:solidFill>
            <a:schemeClr val="accent4">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chemeClr val="tx1"/>
                </a:solidFill>
              </a:rPr>
              <a:t>Remote</a:t>
            </a:r>
            <a:r>
              <a:rPr kumimoji="1" lang="ja-JP" altLang="en-US" dirty="0">
                <a:solidFill>
                  <a:schemeClr val="tx1"/>
                </a:solidFill>
              </a:rPr>
              <a:t>側</a:t>
            </a:r>
            <a:endParaRPr kumimoji="1" lang="en-US" altLang="ja-JP" dirty="0">
              <a:solidFill>
                <a:schemeClr val="tx1"/>
              </a:solidFill>
            </a:endParaRPr>
          </a:p>
          <a:p>
            <a:r>
              <a:rPr lang="ja-JP" altLang="en-US" dirty="0">
                <a:solidFill>
                  <a:schemeClr val="tx1"/>
                </a:solidFill>
              </a:rPr>
              <a:t>・</a:t>
            </a:r>
            <a:r>
              <a:rPr lang="en-US" altLang="ja-JP" dirty="0">
                <a:solidFill>
                  <a:schemeClr val="tx1"/>
                </a:solidFill>
              </a:rPr>
              <a:t>Client</a:t>
            </a:r>
            <a:r>
              <a:rPr lang="ja-JP" altLang="en-US" dirty="0">
                <a:solidFill>
                  <a:schemeClr val="tx1"/>
                </a:solidFill>
              </a:rPr>
              <a:t>からキックされ</a:t>
            </a:r>
            <a:endParaRPr lang="en-US" altLang="ja-JP" dirty="0">
              <a:solidFill>
                <a:schemeClr val="tx1"/>
              </a:solidFill>
            </a:endParaRPr>
          </a:p>
          <a:p>
            <a:r>
              <a:rPr lang="ja-JP" altLang="en-US" dirty="0">
                <a:solidFill>
                  <a:schemeClr val="tx1"/>
                </a:solidFill>
              </a:rPr>
              <a:t>　音声保存を行う</a:t>
            </a:r>
            <a:endParaRPr lang="en-US" altLang="ja-JP" dirty="0">
              <a:solidFill>
                <a:schemeClr val="tx1"/>
              </a:solidFill>
            </a:endParaRPr>
          </a:p>
          <a:p>
            <a:r>
              <a:rPr lang="ja-JP" altLang="en-US" dirty="0">
                <a:solidFill>
                  <a:schemeClr val="tx1"/>
                </a:solidFill>
              </a:rPr>
              <a:t>・音声の再生</a:t>
            </a:r>
            <a:endParaRPr lang="en-US" altLang="ja-JP" dirty="0">
              <a:solidFill>
                <a:schemeClr val="tx1"/>
              </a:solidFill>
            </a:endParaRPr>
          </a:p>
        </p:txBody>
      </p:sp>
      <p:cxnSp>
        <p:nvCxnSpPr>
          <p:cNvPr id="6" name="直線矢印コネクタ 5">
            <a:extLst>
              <a:ext uri="{FF2B5EF4-FFF2-40B4-BE49-F238E27FC236}">
                <a16:creationId xmlns:a16="http://schemas.microsoft.com/office/drawing/2014/main" id="{5BC48A93-E1A2-C49E-1247-5FF34C7FA247}"/>
              </a:ext>
            </a:extLst>
          </p:cNvPr>
          <p:cNvCxnSpPr>
            <a:cxnSpLocks/>
            <a:stCxn id="3" idx="3"/>
            <a:endCxn id="4" idx="1"/>
          </p:cNvCxnSpPr>
          <p:nvPr/>
        </p:nvCxnSpPr>
        <p:spPr>
          <a:xfrm>
            <a:off x="5092117" y="2503065"/>
            <a:ext cx="1381387"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E19A88BC-E291-36E3-7EB9-EFAF46F1BC4F}"/>
              </a:ext>
            </a:extLst>
          </p:cNvPr>
          <p:cNvSpPr txBox="1"/>
          <p:nvPr/>
        </p:nvSpPr>
        <p:spPr>
          <a:xfrm>
            <a:off x="1827042" y="3819014"/>
            <a:ext cx="8537915" cy="1477328"/>
          </a:xfrm>
          <a:prstGeom prst="rect">
            <a:avLst/>
          </a:prstGeom>
          <a:noFill/>
        </p:spPr>
        <p:txBody>
          <a:bodyPr wrap="none" rtlCol="0">
            <a:spAutoFit/>
          </a:bodyPr>
          <a:lstStyle/>
          <a:p>
            <a:r>
              <a:rPr kumimoji="1" lang="ja-JP" altLang="en-US" dirty="0"/>
              <a:t>プログラムはこちら</a:t>
            </a:r>
            <a:endParaRPr kumimoji="1" lang="en-US" altLang="ja-JP" dirty="0"/>
          </a:p>
          <a:p>
            <a:r>
              <a:rPr kumimoji="1" lang="en-US" altLang="ja-JP" dirty="0">
                <a:hlinkClick r:id="rId3"/>
              </a:rPr>
              <a:t>https://github.com/nuitsjp/MicrophoneLevelLogger</a:t>
            </a:r>
            <a:endParaRPr lang="en-US" altLang="ja-JP" dirty="0"/>
          </a:p>
          <a:p>
            <a:endParaRPr kumimoji="1" lang="en-US" altLang="ja-JP" dirty="0"/>
          </a:p>
          <a:p>
            <a:r>
              <a:rPr lang="ja-JP" altLang="en-US" dirty="0">
                <a:solidFill>
                  <a:srgbClr val="FF0000"/>
                </a:solidFill>
              </a:rPr>
              <a:t>作成にあたり上司である中村充志さん</a:t>
            </a:r>
            <a:r>
              <a:rPr lang="en-US" altLang="ja-JP" dirty="0">
                <a:solidFill>
                  <a:srgbClr val="FF0000"/>
                </a:solidFill>
              </a:rPr>
              <a:t>(nuitsjp)</a:t>
            </a:r>
            <a:r>
              <a:rPr lang="ja-JP" altLang="en-US" dirty="0">
                <a:solidFill>
                  <a:srgbClr val="FF0000"/>
                </a:solidFill>
              </a:rPr>
              <a:t>に多大なるご協力を頂きました！</a:t>
            </a:r>
            <a:endParaRPr lang="en-US" altLang="ja-JP" dirty="0">
              <a:solidFill>
                <a:srgbClr val="FF0000"/>
              </a:solidFill>
            </a:endParaRPr>
          </a:p>
          <a:p>
            <a:r>
              <a:rPr kumimoji="1" lang="ja-JP" altLang="en-US" dirty="0">
                <a:solidFill>
                  <a:srgbClr val="FF0000"/>
                </a:solidFill>
              </a:rPr>
              <a:t>質問や詳細な解説は中村さんに聞いてみて下さい</a:t>
            </a:r>
            <a:r>
              <a:rPr kumimoji="1" lang="en-US" altLang="ja-JP" dirty="0">
                <a:solidFill>
                  <a:srgbClr val="FF0000"/>
                </a:solidFill>
              </a:rPr>
              <a:t>(</a:t>
            </a:r>
            <a:r>
              <a:rPr kumimoji="1" lang="ja-JP" altLang="en-US" dirty="0">
                <a:solidFill>
                  <a:srgbClr val="FF0000"/>
                </a:solidFill>
              </a:rPr>
              <a:t>丸投げ</a:t>
            </a:r>
            <a:r>
              <a:rPr kumimoji="1" lang="en-US" altLang="ja-JP" dirty="0">
                <a:solidFill>
                  <a:srgbClr val="FF0000"/>
                </a:solidFill>
              </a:rPr>
              <a:t>)</a:t>
            </a:r>
            <a:endParaRPr kumimoji="1" lang="ja-JP" altLang="en-US" dirty="0">
              <a:solidFill>
                <a:srgbClr val="FF0000"/>
              </a:solidFill>
            </a:endParaRPr>
          </a:p>
        </p:txBody>
      </p:sp>
      <p:pic>
        <p:nvPicPr>
          <p:cNvPr id="5" name="Picture 6">
            <a:extLst>
              <a:ext uri="{FF2B5EF4-FFF2-40B4-BE49-F238E27FC236}">
                <a16:creationId xmlns:a16="http://schemas.microsoft.com/office/drawing/2014/main" id="{41B00183-1B18-F18D-C2E9-8D3AC28C5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244" y="2119448"/>
            <a:ext cx="825132" cy="767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43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736558" y="3102142"/>
            <a:ext cx="9906000" cy="653715"/>
          </a:xfrm>
        </p:spPr>
        <p:txBody>
          <a:bodyPr/>
          <a:lstStyle/>
          <a:p>
            <a:r>
              <a:rPr kumimoji="1" lang="ja-JP" altLang="en-US" dirty="0">
                <a:latin typeface="Meiryo UI" panose="020B0604030504040204" pitchFamily="50" charset="-128"/>
                <a:ea typeface="Meiryo UI" panose="020B0604030504040204" pitchFamily="50" charset="-128"/>
                <a:cs typeface="Meiryo UI" panose="020B0604030504040204" pitchFamily="50" charset="-128"/>
              </a:rPr>
              <a:t>オンライン会議、辛くないですか？</a:t>
            </a:r>
            <a:endParaRPr kumimoji="1" lang="ja-JP" altLang="en-US" dirty="0"/>
          </a:p>
        </p:txBody>
      </p:sp>
    </p:spTree>
    <p:extLst>
      <p:ext uri="{BB962C8B-B14F-4D97-AF65-F5344CB8AC3E}">
        <p14:creationId xmlns:p14="http://schemas.microsoft.com/office/powerpoint/2010/main" val="258475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71DC631-41FE-1140-583E-34191F1070B2}"/>
              </a:ext>
            </a:extLst>
          </p:cNvPr>
          <p:cNvPicPr>
            <a:picLocks noChangeAspect="1"/>
          </p:cNvPicPr>
          <p:nvPr/>
        </p:nvPicPr>
        <p:blipFill>
          <a:blip r:embed="rId3"/>
          <a:stretch>
            <a:fillRect/>
          </a:stretch>
        </p:blipFill>
        <p:spPr>
          <a:xfrm>
            <a:off x="1095228" y="1375610"/>
            <a:ext cx="9953772"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H340</a:t>
            </a:r>
            <a:endParaRPr kumimoji="1" lang="ja-JP" altLang="en-US" sz="3200" dirty="0"/>
          </a:p>
        </p:txBody>
      </p:sp>
      <p:pic>
        <p:nvPicPr>
          <p:cNvPr id="5" name="図 4">
            <a:extLst>
              <a:ext uri="{FF2B5EF4-FFF2-40B4-BE49-F238E27FC236}">
                <a16:creationId xmlns:a16="http://schemas.microsoft.com/office/drawing/2014/main" id="{155CEF3A-4761-2255-9BE9-447B93AE3F59}"/>
              </a:ext>
            </a:extLst>
          </p:cNvPr>
          <p:cNvPicPr>
            <a:picLocks noChangeAspect="1"/>
          </p:cNvPicPr>
          <p:nvPr/>
        </p:nvPicPr>
        <p:blipFill>
          <a:blip r:embed="rId4"/>
          <a:stretch>
            <a:fillRect/>
          </a:stretch>
        </p:blipFill>
        <p:spPr>
          <a:xfrm>
            <a:off x="5496628" y="5125451"/>
            <a:ext cx="1198743" cy="1042270"/>
          </a:xfrm>
          <a:prstGeom prst="rect">
            <a:avLst/>
          </a:prstGeom>
        </p:spPr>
      </p:pic>
    </p:spTree>
    <p:extLst>
      <p:ext uri="{BB962C8B-B14F-4D97-AF65-F5344CB8AC3E}">
        <p14:creationId xmlns:p14="http://schemas.microsoft.com/office/powerpoint/2010/main" val="1334211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H111</a:t>
            </a:r>
            <a:endParaRPr kumimoji="1" lang="ja-JP" altLang="en-US" sz="3200" dirty="0"/>
          </a:p>
        </p:txBody>
      </p:sp>
      <p:pic>
        <p:nvPicPr>
          <p:cNvPr id="3" name="図 2">
            <a:extLst>
              <a:ext uri="{FF2B5EF4-FFF2-40B4-BE49-F238E27FC236}">
                <a16:creationId xmlns:a16="http://schemas.microsoft.com/office/drawing/2014/main" id="{3CB50BCD-8668-F17C-7F2D-FB5A1C15AFF2}"/>
              </a:ext>
            </a:extLst>
          </p:cNvPr>
          <p:cNvPicPr>
            <a:picLocks noChangeAspect="1"/>
          </p:cNvPicPr>
          <p:nvPr/>
        </p:nvPicPr>
        <p:blipFill>
          <a:blip r:embed="rId3"/>
          <a:stretch>
            <a:fillRect/>
          </a:stretch>
        </p:blipFill>
        <p:spPr>
          <a:xfrm>
            <a:off x="1095228" y="1375611"/>
            <a:ext cx="10001544" cy="3501189"/>
          </a:xfrm>
          <a:prstGeom prst="rect">
            <a:avLst/>
          </a:prstGeom>
        </p:spPr>
      </p:pic>
      <p:pic>
        <p:nvPicPr>
          <p:cNvPr id="11" name="図 10">
            <a:extLst>
              <a:ext uri="{FF2B5EF4-FFF2-40B4-BE49-F238E27FC236}">
                <a16:creationId xmlns:a16="http://schemas.microsoft.com/office/drawing/2014/main" id="{639649AC-7CFE-87B2-8EE6-12FA32DA00F6}"/>
              </a:ext>
            </a:extLst>
          </p:cNvPr>
          <p:cNvPicPr>
            <a:picLocks noChangeAspect="1"/>
          </p:cNvPicPr>
          <p:nvPr/>
        </p:nvPicPr>
        <p:blipFill>
          <a:blip r:embed="rId4"/>
          <a:stretch>
            <a:fillRect/>
          </a:stretch>
        </p:blipFill>
        <p:spPr>
          <a:xfrm>
            <a:off x="5500139" y="5185143"/>
            <a:ext cx="1191722" cy="1039193"/>
          </a:xfrm>
          <a:prstGeom prst="rect">
            <a:avLst/>
          </a:prstGeom>
        </p:spPr>
      </p:pic>
    </p:spTree>
    <p:extLst>
      <p:ext uri="{BB962C8B-B14F-4D97-AF65-F5344CB8AC3E}">
        <p14:creationId xmlns:p14="http://schemas.microsoft.com/office/powerpoint/2010/main" val="4198468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3897B69-1FBB-EFA7-6EA5-8AD8F7352D12}"/>
              </a:ext>
            </a:extLst>
          </p:cNvPr>
          <p:cNvPicPr>
            <a:picLocks noChangeAspect="1"/>
          </p:cNvPicPr>
          <p:nvPr/>
        </p:nvPicPr>
        <p:blipFill>
          <a:blip r:embed="rId7"/>
          <a:stretch>
            <a:fillRect/>
          </a:stretch>
        </p:blipFill>
        <p:spPr>
          <a:xfrm>
            <a:off x="1094070" y="1375609"/>
            <a:ext cx="10029917"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ATH-102USB</a:t>
            </a:r>
            <a:endParaRPr kumimoji="1" lang="ja-JP" altLang="en-US" sz="3200" dirty="0"/>
          </a:p>
        </p:txBody>
      </p:sp>
      <p:pic>
        <p:nvPicPr>
          <p:cNvPr id="5" name="ATH_L_Remote">
            <a:hlinkClick r:id="" action="ppaction://media"/>
            <a:extLst>
              <a:ext uri="{FF2B5EF4-FFF2-40B4-BE49-F238E27FC236}">
                <a16:creationId xmlns:a16="http://schemas.microsoft.com/office/drawing/2014/main" id="{AFAF9FC3-4653-881F-61D8-2A21BA56D9B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015664" y="5065291"/>
            <a:ext cx="609600" cy="609600"/>
          </a:xfrm>
          <a:prstGeom prst="rect">
            <a:avLst/>
          </a:prstGeom>
        </p:spPr>
      </p:pic>
      <p:pic>
        <p:nvPicPr>
          <p:cNvPr id="6" name="ATH_L_Local">
            <a:hlinkClick r:id="" action="ppaction://media"/>
            <a:extLst>
              <a:ext uri="{FF2B5EF4-FFF2-40B4-BE49-F238E27FC236}">
                <a16:creationId xmlns:a16="http://schemas.microsoft.com/office/drawing/2014/main" id="{18590501-B1CF-395A-7E2B-C512DCA21A8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0266948" y="5065291"/>
            <a:ext cx="609600" cy="609600"/>
          </a:xfrm>
          <a:prstGeom prst="rect">
            <a:avLst/>
          </a:prstGeom>
        </p:spPr>
      </p:pic>
      <p:pic>
        <p:nvPicPr>
          <p:cNvPr id="7" name="図 6">
            <a:extLst>
              <a:ext uri="{FF2B5EF4-FFF2-40B4-BE49-F238E27FC236}">
                <a16:creationId xmlns:a16="http://schemas.microsoft.com/office/drawing/2014/main" id="{E24FB5E3-2F04-9321-BB50-2C7AE5936933}"/>
              </a:ext>
            </a:extLst>
          </p:cNvPr>
          <p:cNvPicPr>
            <a:picLocks noChangeAspect="1"/>
          </p:cNvPicPr>
          <p:nvPr/>
        </p:nvPicPr>
        <p:blipFill>
          <a:blip r:embed="rId9"/>
          <a:stretch>
            <a:fillRect/>
          </a:stretch>
        </p:blipFill>
        <p:spPr>
          <a:xfrm>
            <a:off x="5396059" y="5149511"/>
            <a:ext cx="1399882" cy="1333978"/>
          </a:xfrm>
          <a:prstGeom prst="rect">
            <a:avLst/>
          </a:prstGeom>
        </p:spPr>
      </p:pic>
    </p:spTree>
    <p:extLst>
      <p:ext uri="{BB962C8B-B14F-4D97-AF65-F5344CB8AC3E}">
        <p14:creationId xmlns:p14="http://schemas.microsoft.com/office/powerpoint/2010/main" val="30098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1" fill="hold" display="0">
                  <p:stCondLst>
                    <p:cond delay="indefinite"/>
                  </p:stCondLst>
                  <p:endCondLst>
                    <p:cond evt="onStopAudio" delay="0">
                      <p:tgtEl>
                        <p:sldTgt/>
                      </p:tgtEl>
                    </p:cond>
                  </p:endCondLst>
                </p:cTn>
                <p:tgtEl>
                  <p:spTgt spid="5"/>
                </p:tgtEl>
              </p:cMediaNode>
            </p:audio>
            <p:audio>
              <p:cMediaNode vol="100000">
                <p:cTn id="12"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6722CC4-35BF-2549-B46E-51E38DE8D1C0}"/>
              </a:ext>
            </a:extLst>
          </p:cNvPr>
          <p:cNvPicPr>
            <a:picLocks noChangeAspect="1"/>
          </p:cNvPicPr>
          <p:nvPr/>
        </p:nvPicPr>
        <p:blipFill>
          <a:blip r:embed="rId3"/>
          <a:stretch>
            <a:fillRect/>
          </a:stretch>
        </p:blipFill>
        <p:spPr>
          <a:xfrm>
            <a:off x="1094069" y="1375609"/>
            <a:ext cx="10045451" cy="3501189"/>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PowerConf H700</a:t>
            </a:r>
            <a:endParaRPr kumimoji="1" lang="ja-JP" altLang="en-US" sz="3200" dirty="0"/>
          </a:p>
        </p:txBody>
      </p:sp>
      <p:pic>
        <p:nvPicPr>
          <p:cNvPr id="6" name="図 5">
            <a:extLst>
              <a:ext uri="{FF2B5EF4-FFF2-40B4-BE49-F238E27FC236}">
                <a16:creationId xmlns:a16="http://schemas.microsoft.com/office/drawing/2014/main" id="{CAD83249-735F-0C51-B66F-E83EE670E157}"/>
              </a:ext>
            </a:extLst>
          </p:cNvPr>
          <p:cNvPicPr>
            <a:picLocks noChangeAspect="1"/>
          </p:cNvPicPr>
          <p:nvPr/>
        </p:nvPicPr>
        <p:blipFill>
          <a:blip r:embed="rId4"/>
          <a:stretch>
            <a:fillRect/>
          </a:stretch>
        </p:blipFill>
        <p:spPr>
          <a:xfrm>
            <a:off x="5361071" y="5065291"/>
            <a:ext cx="1469858" cy="1433274"/>
          </a:xfrm>
          <a:prstGeom prst="rect">
            <a:avLst/>
          </a:prstGeom>
        </p:spPr>
      </p:pic>
    </p:spTree>
    <p:extLst>
      <p:ext uri="{BB962C8B-B14F-4D97-AF65-F5344CB8AC3E}">
        <p14:creationId xmlns:p14="http://schemas.microsoft.com/office/powerpoint/2010/main" val="1044108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8C7E1D4-0658-E8DE-9B55-00404BF0BA10}"/>
              </a:ext>
            </a:extLst>
          </p:cNvPr>
          <p:cNvPicPr>
            <a:picLocks noChangeAspect="1"/>
          </p:cNvPicPr>
          <p:nvPr/>
        </p:nvPicPr>
        <p:blipFill>
          <a:blip r:embed="rId3"/>
          <a:stretch>
            <a:fillRect/>
          </a:stretch>
        </p:blipFill>
        <p:spPr>
          <a:xfrm>
            <a:off x="1094069" y="1375609"/>
            <a:ext cx="10007668"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PC5 Chat</a:t>
            </a:r>
            <a:endParaRPr kumimoji="1" lang="ja-JP" altLang="en-US" sz="3200" dirty="0"/>
          </a:p>
        </p:txBody>
      </p:sp>
      <p:pic>
        <p:nvPicPr>
          <p:cNvPr id="5" name="図 4">
            <a:extLst>
              <a:ext uri="{FF2B5EF4-FFF2-40B4-BE49-F238E27FC236}">
                <a16:creationId xmlns:a16="http://schemas.microsoft.com/office/drawing/2014/main" id="{06CA971D-2D71-F23A-8AF5-7981A10A3C1F}"/>
              </a:ext>
            </a:extLst>
          </p:cNvPr>
          <p:cNvPicPr>
            <a:picLocks noChangeAspect="1"/>
          </p:cNvPicPr>
          <p:nvPr/>
        </p:nvPicPr>
        <p:blipFill>
          <a:blip r:embed="rId4"/>
          <a:stretch>
            <a:fillRect/>
          </a:stretch>
        </p:blipFill>
        <p:spPr>
          <a:xfrm>
            <a:off x="5414962" y="5065290"/>
            <a:ext cx="1362076" cy="1572272"/>
          </a:xfrm>
          <a:prstGeom prst="rect">
            <a:avLst/>
          </a:prstGeom>
        </p:spPr>
      </p:pic>
    </p:spTree>
    <p:extLst>
      <p:ext uri="{BB962C8B-B14F-4D97-AF65-F5344CB8AC3E}">
        <p14:creationId xmlns:p14="http://schemas.microsoft.com/office/powerpoint/2010/main" val="2132839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10707BD-83D4-06CB-7226-AEA3244A1775}"/>
              </a:ext>
            </a:extLst>
          </p:cNvPr>
          <p:cNvPicPr>
            <a:picLocks noChangeAspect="1"/>
          </p:cNvPicPr>
          <p:nvPr/>
        </p:nvPicPr>
        <p:blipFill>
          <a:blip r:embed="rId3"/>
          <a:stretch>
            <a:fillRect/>
          </a:stretch>
        </p:blipFill>
        <p:spPr>
          <a:xfrm>
            <a:off x="1090263" y="1375609"/>
            <a:ext cx="9974405"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Evolve 20</a:t>
            </a:r>
            <a:endParaRPr kumimoji="1" lang="ja-JP" altLang="en-US" sz="3200" dirty="0"/>
          </a:p>
        </p:txBody>
      </p:sp>
      <p:pic>
        <p:nvPicPr>
          <p:cNvPr id="5" name="図 4">
            <a:extLst>
              <a:ext uri="{FF2B5EF4-FFF2-40B4-BE49-F238E27FC236}">
                <a16:creationId xmlns:a16="http://schemas.microsoft.com/office/drawing/2014/main" id="{23F74CE0-DFE9-82A9-890D-30491987EB93}"/>
              </a:ext>
            </a:extLst>
          </p:cNvPr>
          <p:cNvPicPr>
            <a:picLocks noChangeAspect="1"/>
          </p:cNvPicPr>
          <p:nvPr/>
        </p:nvPicPr>
        <p:blipFill>
          <a:blip r:embed="rId4"/>
          <a:stretch>
            <a:fillRect/>
          </a:stretch>
        </p:blipFill>
        <p:spPr>
          <a:xfrm>
            <a:off x="5471302" y="5065290"/>
            <a:ext cx="1212326" cy="1366818"/>
          </a:xfrm>
          <a:prstGeom prst="rect">
            <a:avLst/>
          </a:prstGeom>
        </p:spPr>
      </p:pic>
    </p:spTree>
    <p:extLst>
      <p:ext uri="{BB962C8B-B14F-4D97-AF65-F5344CB8AC3E}">
        <p14:creationId xmlns:p14="http://schemas.microsoft.com/office/powerpoint/2010/main" val="3015545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D184428-FB2C-5050-5326-0700E3BCDE06}"/>
              </a:ext>
            </a:extLst>
          </p:cNvPr>
          <p:cNvPicPr>
            <a:picLocks noChangeAspect="1"/>
          </p:cNvPicPr>
          <p:nvPr/>
        </p:nvPicPr>
        <p:blipFill>
          <a:blip r:embed="rId3"/>
          <a:stretch>
            <a:fillRect/>
          </a:stretch>
        </p:blipFill>
        <p:spPr>
          <a:xfrm>
            <a:off x="1090263" y="1375609"/>
            <a:ext cx="10011938"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Evolve2 30</a:t>
            </a:r>
            <a:endParaRPr kumimoji="1" lang="ja-JP" altLang="en-US" sz="3200" dirty="0"/>
          </a:p>
        </p:txBody>
      </p:sp>
      <p:pic>
        <p:nvPicPr>
          <p:cNvPr id="5" name="図 4">
            <a:extLst>
              <a:ext uri="{FF2B5EF4-FFF2-40B4-BE49-F238E27FC236}">
                <a16:creationId xmlns:a16="http://schemas.microsoft.com/office/drawing/2014/main" id="{5584A113-C240-86E2-842D-E9B218D57C0F}"/>
              </a:ext>
            </a:extLst>
          </p:cNvPr>
          <p:cNvPicPr>
            <a:picLocks noChangeAspect="1"/>
          </p:cNvPicPr>
          <p:nvPr/>
        </p:nvPicPr>
        <p:blipFill>
          <a:blip r:embed="rId4"/>
          <a:stretch>
            <a:fillRect/>
          </a:stretch>
        </p:blipFill>
        <p:spPr>
          <a:xfrm>
            <a:off x="5405457" y="5065290"/>
            <a:ext cx="1381085" cy="1467855"/>
          </a:xfrm>
          <a:prstGeom prst="rect">
            <a:avLst/>
          </a:prstGeom>
        </p:spPr>
      </p:pic>
    </p:spTree>
    <p:extLst>
      <p:ext uri="{BB962C8B-B14F-4D97-AF65-F5344CB8AC3E}">
        <p14:creationId xmlns:p14="http://schemas.microsoft.com/office/powerpoint/2010/main" val="113351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F68A56F-EBA8-A6F4-FB2D-B06E018D6277}"/>
              </a:ext>
            </a:extLst>
          </p:cNvPr>
          <p:cNvPicPr>
            <a:picLocks noChangeAspect="1"/>
          </p:cNvPicPr>
          <p:nvPr/>
        </p:nvPicPr>
        <p:blipFill>
          <a:blip r:embed="rId3"/>
          <a:stretch>
            <a:fillRect/>
          </a:stretch>
        </p:blipFill>
        <p:spPr>
          <a:xfrm>
            <a:off x="1089799" y="1375609"/>
            <a:ext cx="9977523"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OpenComm</a:t>
            </a:r>
            <a:endParaRPr kumimoji="1" lang="ja-JP" altLang="en-US" sz="3200" dirty="0"/>
          </a:p>
        </p:txBody>
      </p:sp>
      <p:pic>
        <p:nvPicPr>
          <p:cNvPr id="5" name="図 4">
            <a:extLst>
              <a:ext uri="{FF2B5EF4-FFF2-40B4-BE49-F238E27FC236}">
                <a16:creationId xmlns:a16="http://schemas.microsoft.com/office/drawing/2014/main" id="{9AE6BD51-5928-DE44-FE1A-596D7C91E69D}"/>
              </a:ext>
            </a:extLst>
          </p:cNvPr>
          <p:cNvPicPr>
            <a:picLocks noChangeAspect="1"/>
          </p:cNvPicPr>
          <p:nvPr/>
        </p:nvPicPr>
        <p:blipFill>
          <a:blip r:embed="rId4"/>
          <a:stretch>
            <a:fillRect/>
          </a:stretch>
        </p:blipFill>
        <p:spPr>
          <a:xfrm>
            <a:off x="5183066" y="5065290"/>
            <a:ext cx="1825867" cy="1437923"/>
          </a:xfrm>
          <a:prstGeom prst="rect">
            <a:avLst/>
          </a:prstGeom>
        </p:spPr>
      </p:pic>
    </p:spTree>
    <p:extLst>
      <p:ext uri="{BB962C8B-B14F-4D97-AF65-F5344CB8AC3E}">
        <p14:creationId xmlns:p14="http://schemas.microsoft.com/office/powerpoint/2010/main" val="1839987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8DA41792-5D38-5E6E-6DB0-50020E562184}"/>
              </a:ext>
            </a:extLst>
          </p:cNvPr>
          <p:cNvPicPr>
            <a:picLocks noChangeAspect="1"/>
          </p:cNvPicPr>
          <p:nvPr/>
        </p:nvPicPr>
        <p:blipFill>
          <a:blip r:embed="rId3"/>
          <a:stretch>
            <a:fillRect/>
          </a:stretch>
        </p:blipFill>
        <p:spPr>
          <a:xfrm>
            <a:off x="1143000" y="1375609"/>
            <a:ext cx="10006965" cy="3501188"/>
          </a:xfrm>
          <a:prstGeom prst="rect">
            <a:avLst/>
          </a:prstGeom>
        </p:spPr>
      </p:pic>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en-US" altLang="ja-JP" sz="3200" dirty="0"/>
              <a:t>Recon Air</a:t>
            </a:r>
            <a:endParaRPr kumimoji="1" lang="ja-JP" altLang="en-US" sz="3200" dirty="0"/>
          </a:p>
        </p:txBody>
      </p:sp>
      <p:pic>
        <p:nvPicPr>
          <p:cNvPr id="5" name="図 4">
            <a:extLst>
              <a:ext uri="{FF2B5EF4-FFF2-40B4-BE49-F238E27FC236}">
                <a16:creationId xmlns:a16="http://schemas.microsoft.com/office/drawing/2014/main" id="{A172485F-64D2-3D31-863B-85EAA353F99A}"/>
              </a:ext>
            </a:extLst>
          </p:cNvPr>
          <p:cNvPicPr>
            <a:picLocks noChangeAspect="1"/>
          </p:cNvPicPr>
          <p:nvPr/>
        </p:nvPicPr>
        <p:blipFill>
          <a:blip r:embed="rId4"/>
          <a:stretch>
            <a:fillRect/>
          </a:stretch>
        </p:blipFill>
        <p:spPr>
          <a:xfrm>
            <a:off x="5219251" y="5065290"/>
            <a:ext cx="1753498" cy="1438024"/>
          </a:xfrm>
          <a:prstGeom prst="rect">
            <a:avLst/>
          </a:prstGeom>
        </p:spPr>
      </p:pic>
    </p:spTree>
    <p:extLst>
      <p:ext uri="{BB962C8B-B14F-4D97-AF65-F5344CB8AC3E}">
        <p14:creationId xmlns:p14="http://schemas.microsoft.com/office/powerpoint/2010/main" val="2117808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各方向の平均値</a:t>
            </a:r>
          </a:p>
        </p:txBody>
      </p:sp>
      <p:pic>
        <p:nvPicPr>
          <p:cNvPr id="3" name="図 2">
            <a:extLst>
              <a:ext uri="{FF2B5EF4-FFF2-40B4-BE49-F238E27FC236}">
                <a16:creationId xmlns:a16="http://schemas.microsoft.com/office/drawing/2014/main" id="{DFC3F6E7-AF91-A7A9-FD9E-5668F672C37E}"/>
              </a:ext>
            </a:extLst>
          </p:cNvPr>
          <p:cNvPicPr>
            <a:picLocks noChangeAspect="1"/>
          </p:cNvPicPr>
          <p:nvPr/>
        </p:nvPicPr>
        <p:blipFill>
          <a:blip r:embed="rId3"/>
          <a:stretch>
            <a:fillRect/>
          </a:stretch>
        </p:blipFill>
        <p:spPr>
          <a:xfrm>
            <a:off x="796998" y="1375609"/>
            <a:ext cx="10598004" cy="3276602"/>
          </a:xfrm>
          <a:prstGeom prst="rect">
            <a:avLst/>
          </a:prstGeom>
        </p:spPr>
      </p:pic>
    </p:spTree>
    <p:extLst>
      <p:ext uri="{BB962C8B-B14F-4D97-AF65-F5344CB8AC3E}">
        <p14:creationId xmlns:p14="http://schemas.microsoft.com/office/powerpoint/2010/main" val="414640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こんな経験ないですか？</a:t>
            </a:r>
          </a:p>
        </p:txBody>
      </p:sp>
      <p:sp>
        <p:nvSpPr>
          <p:cNvPr id="4" name="テキスト ボックス 3">
            <a:extLst>
              <a:ext uri="{FF2B5EF4-FFF2-40B4-BE49-F238E27FC236}">
                <a16:creationId xmlns:a16="http://schemas.microsoft.com/office/drawing/2014/main" id="{A794BE11-7DF9-C750-23E9-EA9193F3C829}"/>
              </a:ext>
            </a:extLst>
          </p:cNvPr>
          <p:cNvSpPr txBox="1"/>
          <p:nvPr/>
        </p:nvSpPr>
        <p:spPr>
          <a:xfrm>
            <a:off x="1143000" y="1328430"/>
            <a:ext cx="8597225" cy="3046988"/>
          </a:xfrm>
          <a:prstGeom prst="rect">
            <a:avLst/>
          </a:prstGeom>
          <a:noFill/>
        </p:spPr>
        <p:txBody>
          <a:bodyPr wrap="none" rtlCol="0">
            <a:spAutoFit/>
          </a:bodyPr>
          <a:lstStyle/>
          <a:p>
            <a:pPr marL="342900" indent="-342900">
              <a:buClr>
                <a:schemeClr val="accent3"/>
              </a:buClr>
              <a:buFont typeface="Wingdings" panose="05000000000000000000" pitchFamily="2" charset="2"/>
              <a:buChar char="l"/>
            </a:pPr>
            <a:r>
              <a:rPr kumimoji="1" lang="ja-JP" altLang="en-US" sz="2400" dirty="0">
                <a:ea typeface="Meiryo UI" panose="020B0604030504040204" pitchFamily="50" charset="-128"/>
                <a:cs typeface="Meiryo UI" panose="020B0604030504040204" pitchFamily="50" charset="-128"/>
              </a:rPr>
              <a:t>自分が「家」相手が「会社」にいる時</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周りの声や雑音が入っていて正直聞き取りにくい</a:t>
            </a:r>
            <a:endParaRPr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kumimoji="1" lang="ja-JP" altLang="en-US" sz="2400" dirty="0">
                <a:ea typeface="Meiryo UI" panose="020B0604030504040204" pitchFamily="50" charset="-128"/>
                <a:cs typeface="Meiryo UI" panose="020B0604030504040204" pitchFamily="50" charset="-128"/>
              </a:rPr>
              <a:t>少しなら気にならないがずっと聞こえていると会議に集中できない</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Wingdings" panose="05000000000000000000" pitchFamily="2" charset="2"/>
              <a:buChar char="l"/>
            </a:pPr>
            <a:endParaRPr lang="en-US" altLang="ja-JP" sz="2400" dirty="0">
              <a:ea typeface="Meiryo UI" panose="020B0604030504040204" pitchFamily="50" charset="-128"/>
              <a:cs typeface="Meiryo UI" panose="020B0604030504040204" pitchFamily="50" charset="-128"/>
            </a:endParaRPr>
          </a:p>
          <a:p>
            <a:pPr marL="342900" indent="-342900">
              <a:buClr>
                <a:schemeClr val="accent3"/>
              </a:buClr>
              <a:buFont typeface="Wingdings" panose="05000000000000000000" pitchFamily="2" charset="2"/>
              <a:buChar char="l"/>
            </a:pPr>
            <a:r>
              <a:rPr kumimoji="1" lang="ja-JP" altLang="en-US" sz="2400" dirty="0">
                <a:ea typeface="Meiryo UI" panose="020B0604030504040204" pitchFamily="50" charset="-128"/>
                <a:cs typeface="Meiryo UI" panose="020B0604030504040204" pitchFamily="50" charset="-128"/>
              </a:rPr>
              <a:t>自分が「会社」相手が「家」にいる時</a:t>
            </a:r>
            <a:endParaRPr kumimoji="1"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自分が話しているときに周りの音が入っていないか心配になる</a:t>
            </a:r>
            <a:endParaRPr lang="en-US" altLang="ja-JP" sz="2400" dirty="0">
              <a:ea typeface="Meiryo UI" panose="020B0604030504040204" pitchFamily="50" charset="-128"/>
              <a:cs typeface="Meiryo UI" panose="020B0604030504040204" pitchFamily="50" charset="-128"/>
            </a:endParaRPr>
          </a:p>
          <a:p>
            <a:pPr marL="800100" lvl="1" indent="-342900">
              <a:buClr>
                <a:schemeClr val="accent3"/>
              </a:buClr>
              <a:buFont typeface="Arial" panose="020B0604020202020204" pitchFamily="34" charset="0"/>
              <a:buChar char="•"/>
            </a:pPr>
            <a:r>
              <a:rPr kumimoji="1" lang="ja-JP" altLang="en-US" sz="2400" dirty="0">
                <a:ea typeface="Meiryo UI" panose="020B0604030504040204" pitchFamily="50" charset="-128"/>
                <a:cs typeface="Meiryo UI" panose="020B0604030504040204" pitchFamily="50" charset="-128"/>
              </a:rPr>
              <a:t>静かな場所を求めて右往左往</a:t>
            </a:r>
            <a:r>
              <a:rPr kumimoji="1" lang="en-US" altLang="ja-JP" sz="2400" dirty="0">
                <a:ea typeface="Meiryo UI" panose="020B0604030504040204" pitchFamily="50" charset="-128"/>
                <a:cs typeface="Meiryo UI" panose="020B0604030504040204" pitchFamily="50" charset="-128"/>
              </a:rPr>
              <a:t>…</a:t>
            </a:r>
          </a:p>
          <a:p>
            <a:pPr marL="800100" lvl="1" indent="-342900">
              <a:buClr>
                <a:schemeClr val="accent3"/>
              </a:buClr>
              <a:buFont typeface="Arial" panose="020B0604020202020204" pitchFamily="34" charset="0"/>
              <a:buChar char="•"/>
            </a:pPr>
            <a:r>
              <a:rPr lang="ja-JP" altLang="en-US" sz="2400" dirty="0">
                <a:ea typeface="Meiryo UI" panose="020B0604030504040204" pitchFamily="50" charset="-128"/>
                <a:cs typeface="Meiryo UI" panose="020B0604030504040204" pitchFamily="50" charset="-128"/>
              </a:rPr>
              <a:t>申し訳ないからミュートしとこ→話し手を不安にさせてしまう</a:t>
            </a:r>
            <a:endParaRPr lang="en-US" altLang="ja-JP" sz="2400" dirty="0">
              <a:ea typeface="Meiryo UI" panose="020B0604030504040204" pitchFamily="50" charset="-128"/>
              <a:cs typeface="Meiryo UI" panose="020B0604030504040204" pitchFamily="50" charset="-128"/>
            </a:endParaRPr>
          </a:p>
        </p:txBody>
      </p:sp>
      <p:pic>
        <p:nvPicPr>
          <p:cNvPr id="5" name="Picture 2" descr="真剣な顔のテレフォン・オペレーターのイラスト（男性）">
            <a:extLst>
              <a:ext uri="{FF2B5EF4-FFF2-40B4-BE49-F238E27FC236}">
                <a16:creationId xmlns:a16="http://schemas.microsoft.com/office/drawing/2014/main" id="{C62EBC48-2369-2774-1A9B-ED3B2C39E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99145" y="5304663"/>
            <a:ext cx="1366463" cy="1205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電話をする会社員のイラスト（男性・笑顔）">
            <a:extLst>
              <a:ext uri="{FF2B5EF4-FFF2-40B4-BE49-F238E27FC236}">
                <a16:creationId xmlns:a16="http://schemas.microsoft.com/office/drawing/2014/main" id="{3B7666ED-7768-C15B-8B51-FE2956649D8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3189" y="4612467"/>
            <a:ext cx="498381" cy="6921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耳をふさぐ人のイラスト（男性）">
            <a:extLst>
              <a:ext uri="{FF2B5EF4-FFF2-40B4-BE49-F238E27FC236}">
                <a16:creationId xmlns:a16="http://schemas.microsoft.com/office/drawing/2014/main" id="{70034D24-EAF6-4246-5DCE-DA69B3607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834" y="5304663"/>
            <a:ext cx="1205715" cy="12057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斜めから見たノートパソコンのイラスト">
            <a:extLst>
              <a:ext uri="{FF2B5EF4-FFF2-40B4-BE49-F238E27FC236}">
                <a16:creationId xmlns:a16="http://schemas.microsoft.com/office/drawing/2014/main" id="{D1825A78-A1E0-D554-3352-5144103F9A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8101711" y="5907520"/>
            <a:ext cx="718768" cy="6133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会議中」のイラスト文字">
            <a:extLst>
              <a:ext uri="{FF2B5EF4-FFF2-40B4-BE49-F238E27FC236}">
                <a16:creationId xmlns:a16="http://schemas.microsoft.com/office/drawing/2014/main" id="{C9882A30-B373-6BA5-B5CA-F5A8DF3478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029" y="5730805"/>
            <a:ext cx="989261" cy="6133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話をする会社員のイラスト">
            <a:extLst>
              <a:ext uri="{FF2B5EF4-FFF2-40B4-BE49-F238E27FC236}">
                <a16:creationId xmlns:a16="http://schemas.microsoft.com/office/drawing/2014/main" id="{06B9C259-6880-17B5-1533-B855800889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0572" y="4375418"/>
            <a:ext cx="875036" cy="875036"/>
          </a:xfrm>
          <a:prstGeom prst="rect">
            <a:avLst/>
          </a:prstGeom>
          <a:noFill/>
          <a:extLst>
            <a:ext uri="{909E8E84-426E-40DD-AFC4-6F175D3DCCD1}">
              <a14:hiddenFill xmlns:a14="http://schemas.microsoft.com/office/drawing/2010/main">
                <a:solidFill>
                  <a:srgbClr val="FFFFFF"/>
                </a:solidFill>
              </a14:hiddenFill>
            </a:ext>
          </a:extLst>
        </p:spPr>
      </p:pic>
      <p:sp>
        <p:nvSpPr>
          <p:cNvPr id="11" name="吹き出し: 円形 10">
            <a:extLst>
              <a:ext uri="{FF2B5EF4-FFF2-40B4-BE49-F238E27FC236}">
                <a16:creationId xmlns:a16="http://schemas.microsoft.com/office/drawing/2014/main" id="{2A6B4C9A-3920-6576-905E-2C397FECEF92}"/>
              </a:ext>
            </a:extLst>
          </p:cNvPr>
          <p:cNvSpPr/>
          <p:nvPr/>
        </p:nvSpPr>
        <p:spPr>
          <a:xfrm>
            <a:off x="9619591" y="4360930"/>
            <a:ext cx="2007942" cy="875036"/>
          </a:xfrm>
          <a:prstGeom prst="wedgeEllipseCallout">
            <a:avLst>
              <a:gd name="adj1" fmla="val -42404"/>
              <a:gd name="adj2" fmla="val 7350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うるせえ！</a:t>
            </a:r>
          </a:p>
        </p:txBody>
      </p:sp>
    </p:spTree>
    <p:extLst>
      <p:ext uri="{BB962C8B-B14F-4D97-AF65-F5344CB8AC3E}">
        <p14:creationId xmlns:p14="http://schemas.microsoft.com/office/powerpoint/2010/main" val="769707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各ヘッドセット総評</a:t>
            </a:r>
          </a:p>
        </p:txBody>
      </p:sp>
      <p:graphicFrame>
        <p:nvGraphicFramePr>
          <p:cNvPr id="4" name="表 4">
            <a:extLst>
              <a:ext uri="{FF2B5EF4-FFF2-40B4-BE49-F238E27FC236}">
                <a16:creationId xmlns:a16="http://schemas.microsoft.com/office/drawing/2014/main" id="{E58D494A-0523-30E6-3C27-AD211480C424}"/>
              </a:ext>
            </a:extLst>
          </p:cNvPr>
          <p:cNvGraphicFramePr>
            <a:graphicFrameLocks noGrp="1"/>
          </p:cNvGraphicFramePr>
          <p:nvPr>
            <p:extLst>
              <p:ext uri="{D42A27DB-BD31-4B8C-83A1-F6EECF244321}">
                <p14:modId xmlns:p14="http://schemas.microsoft.com/office/powerpoint/2010/main" val="2872826427"/>
              </p:ext>
            </p:extLst>
          </p:nvPr>
        </p:nvGraphicFramePr>
        <p:xfrm>
          <a:off x="1838121" y="1111615"/>
          <a:ext cx="8515758" cy="4820920"/>
        </p:xfrm>
        <a:graphic>
          <a:graphicData uri="http://schemas.openxmlformats.org/drawingml/2006/table">
            <a:tbl>
              <a:tblPr firstRow="1" bandRow="1">
                <a:tableStyleId>{F2DE63D5-997A-4646-A377-4702673A728D}</a:tableStyleId>
              </a:tblPr>
              <a:tblGrid>
                <a:gridCol w="2838586">
                  <a:extLst>
                    <a:ext uri="{9D8B030D-6E8A-4147-A177-3AD203B41FA5}">
                      <a16:colId xmlns:a16="http://schemas.microsoft.com/office/drawing/2014/main" val="2292737509"/>
                    </a:ext>
                  </a:extLst>
                </a:gridCol>
                <a:gridCol w="1000342">
                  <a:extLst>
                    <a:ext uri="{9D8B030D-6E8A-4147-A177-3AD203B41FA5}">
                      <a16:colId xmlns:a16="http://schemas.microsoft.com/office/drawing/2014/main" val="2296240967"/>
                    </a:ext>
                  </a:extLst>
                </a:gridCol>
                <a:gridCol w="4676830">
                  <a:extLst>
                    <a:ext uri="{9D8B030D-6E8A-4147-A177-3AD203B41FA5}">
                      <a16:colId xmlns:a16="http://schemas.microsoft.com/office/drawing/2014/main" val="2204496617"/>
                    </a:ext>
                  </a:extLst>
                </a:gridCol>
              </a:tblGrid>
              <a:tr h="370840">
                <a:tc>
                  <a:txBody>
                    <a:bodyPr/>
                    <a:lstStyle/>
                    <a:p>
                      <a:r>
                        <a:rPr kumimoji="1" lang="ja-JP" altLang="en-US" dirty="0"/>
                        <a:t>ヘッドセット名</a:t>
                      </a:r>
                    </a:p>
                  </a:txBody>
                  <a:tcPr/>
                </a:tc>
                <a:tc>
                  <a:txBody>
                    <a:bodyPr/>
                    <a:lstStyle/>
                    <a:p>
                      <a:r>
                        <a:rPr kumimoji="1" lang="ja-JP" altLang="en-US" dirty="0"/>
                        <a:t>評価</a:t>
                      </a:r>
                    </a:p>
                  </a:txBody>
                  <a:tcPr/>
                </a:tc>
                <a:tc>
                  <a:txBody>
                    <a:bodyPr/>
                    <a:lstStyle/>
                    <a:p>
                      <a:r>
                        <a:rPr kumimoji="1" lang="ja-JP" altLang="en-US" dirty="0"/>
                        <a:t>コメント</a:t>
                      </a:r>
                    </a:p>
                  </a:txBody>
                  <a:tcPr/>
                </a:tc>
                <a:extLst>
                  <a:ext uri="{0D108BD9-81ED-4DB2-BD59-A6C34878D82A}">
                    <a16:rowId xmlns:a16="http://schemas.microsoft.com/office/drawing/2014/main" val="1253543166"/>
                  </a:ext>
                </a:extLst>
              </a:tr>
              <a:tr h="370840">
                <a:tc>
                  <a:txBody>
                    <a:bodyPr/>
                    <a:lstStyle/>
                    <a:p>
                      <a:r>
                        <a:rPr kumimoji="1" lang="en-US" altLang="ja-JP" dirty="0"/>
                        <a:t>PowerConf H700</a:t>
                      </a:r>
                      <a:endParaRPr kumimoji="1" lang="ja-JP" altLang="en-US" dirty="0"/>
                    </a:p>
                  </a:txBody>
                  <a:tcPr/>
                </a:tc>
                <a:tc>
                  <a:txBody>
                    <a:bodyPr/>
                    <a:lstStyle/>
                    <a:p>
                      <a:pPr algn="ctr"/>
                      <a:r>
                        <a:rPr kumimoji="1" lang="ja-JP" altLang="en-US" sz="1800" dirty="0"/>
                        <a:t>△</a:t>
                      </a:r>
                    </a:p>
                  </a:txBody>
                  <a:tcPr/>
                </a:tc>
                <a:tc>
                  <a:txBody>
                    <a:bodyPr/>
                    <a:lstStyle/>
                    <a:p>
                      <a:r>
                        <a:rPr kumimoji="1" lang="ja-JP" altLang="en-US" dirty="0"/>
                        <a:t>大きい音は普通に拾う</a:t>
                      </a:r>
                    </a:p>
                  </a:txBody>
                  <a:tcPr/>
                </a:tc>
                <a:extLst>
                  <a:ext uri="{0D108BD9-81ED-4DB2-BD59-A6C34878D82A}">
                    <a16:rowId xmlns:a16="http://schemas.microsoft.com/office/drawing/2014/main" val="197931731"/>
                  </a:ext>
                </a:extLst>
              </a:tr>
              <a:tr h="370840">
                <a:tc>
                  <a:txBody>
                    <a:bodyPr/>
                    <a:lstStyle/>
                    <a:p>
                      <a:r>
                        <a:rPr kumimoji="1" lang="en-US" altLang="ja-JP" dirty="0"/>
                        <a:t>EarPods</a:t>
                      </a:r>
                      <a:endParaRPr kumimoji="1" lang="ja-JP"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dirty="0"/>
                        <a:t>×</a:t>
                      </a:r>
                      <a:endParaRPr kumimoji="1" lang="ja-JP" altLang="en-US" sz="1800" dirty="0"/>
                    </a:p>
                  </a:txBody>
                  <a:tcPr/>
                </a:tc>
                <a:tc>
                  <a:txBody>
                    <a:bodyPr/>
                    <a:lstStyle/>
                    <a:p>
                      <a:r>
                        <a:rPr kumimoji="1" lang="ja-JP" altLang="en-US" dirty="0"/>
                        <a:t>本人が喋っているレベルで音を拾うので</a:t>
                      </a:r>
                      <a:r>
                        <a:rPr kumimoji="1" lang="en-US" altLang="ja-JP" dirty="0"/>
                        <a:t>×</a:t>
                      </a:r>
                      <a:endParaRPr kumimoji="1" lang="ja-JP" altLang="en-US" dirty="0"/>
                    </a:p>
                  </a:txBody>
                  <a:tcPr/>
                </a:tc>
                <a:extLst>
                  <a:ext uri="{0D108BD9-81ED-4DB2-BD59-A6C34878D82A}">
                    <a16:rowId xmlns:a16="http://schemas.microsoft.com/office/drawing/2014/main" val="3145745613"/>
                  </a:ext>
                </a:extLst>
              </a:tr>
              <a:tr h="370840">
                <a:tc>
                  <a:txBody>
                    <a:bodyPr/>
                    <a:lstStyle/>
                    <a:p>
                      <a:r>
                        <a:rPr kumimoji="1" lang="en-US" altLang="ja-JP" dirty="0"/>
                        <a:t>ATH-102USB</a:t>
                      </a:r>
                      <a:endParaRPr kumimoji="1" lang="ja-JP" altLang="en-US" dirty="0"/>
                    </a:p>
                  </a:txBody>
                  <a:tcPr/>
                </a:tc>
                <a:tc>
                  <a:txBody>
                    <a:bodyPr/>
                    <a:lstStyle/>
                    <a:p>
                      <a:pPr algn="ctr"/>
                      <a:r>
                        <a:rPr kumimoji="1" lang="ja-JP" altLang="en-US" dirty="0"/>
                        <a:t>？</a:t>
                      </a:r>
                    </a:p>
                  </a:txBody>
                  <a:tcPr/>
                </a:tc>
                <a:tc>
                  <a:txBody>
                    <a:bodyPr/>
                    <a:lstStyle/>
                    <a:p>
                      <a:r>
                        <a:rPr kumimoji="1" lang="en-US" altLang="ja-JP" dirty="0"/>
                        <a:t>Teams</a:t>
                      </a:r>
                      <a:r>
                        <a:rPr kumimoji="1" lang="ja-JP" altLang="en-US" dirty="0"/>
                        <a:t>と物凄く相性がいい</a:t>
                      </a:r>
                      <a:r>
                        <a:rPr kumimoji="1" lang="en-US" altLang="ja-JP" dirty="0"/>
                        <a:t>…</a:t>
                      </a:r>
                      <a:r>
                        <a:rPr kumimoji="1" lang="ja-JP" altLang="en-US" dirty="0"/>
                        <a:t>？</a:t>
                      </a:r>
                    </a:p>
                  </a:txBody>
                  <a:tcPr/>
                </a:tc>
                <a:extLst>
                  <a:ext uri="{0D108BD9-81ED-4DB2-BD59-A6C34878D82A}">
                    <a16:rowId xmlns:a16="http://schemas.microsoft.com/office/drawing/2014/main" val="3143280577"/>
                  </a:ext>
                </a:extLst>
              </a:tr>
              <a:tr h="370840">
                <a:tc>
                  <a:txBody>
                    <a:bodyPr/>
                    <a:lstStyle/>
                    <a:p>
                      <a:r>
                        <a:rPr kumimoji="1" lang="en-US" altLang="ja-JP" dirty="0"/>
                        <a:t>PC5 Chat</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右からの音に弱い</a:t>
                      </a:r>
                    </a:p>
                  </a:txBody>
                  <a:tcPr/>
                </a:tc>
                <a:extLst>
                  <a:ext uri="{0D108BD9-81ED-4DB2-BD59-A6C34878D82A}">
                    <a16:rowId xmlns:a16="http://schemas.microsoft.com/office/drawing/2014/main" val="3336565740"/>
                  </a:ext>
                </a:extLst>
              </a:tr>
              <a:tr h="370840">
                <a:tc>
                  <a:txBody>
                    <a:bodyPr/>
                    <a:lstStyle/>
                    <a:p>
                      <a:r>
                        <a:rPr kumimoji="1" lang="en-US" altLang="ja-JP" dirty="0"/>
                        <a:t>Evolve 20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気になるくらいには拾う</a:t>
                      </a:r>
                    </a:p>
                  </a:txBody>
                  <a:tcPr/>
                </a:tc>
                <a:extLst>
                  <a:ext uri="{0D108BD9-81ED-4DB2-BD59-A6C34878D82A}">
                    <a16:rowId xmlns:a16="http://schemas.microsoft.com/office/drawing/2014/main" val="140871956"/>
                  </a:ext>
                </a:extLst>
              </a:tr>
              <a:tr h="370840">
                <a:tc>
                  <a:txBody>
                    <a:bodyPr/>
                    <a:lstStyle/>
                    <a:p>
                      <a:r>
                        <a:rPr kumimoji="1" lang="en-US" altLang="ja-JP" dirty="0"/>
                        <a:t>Evolve2 30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左からの音に弱い</a:t>
                      </a:r>
                    </a:p>
                  </a:txBody>
                  <a:tcPr/>
                </a:tc>
                <a:extLst>
                  <a:ext uri="{0D108BD9-81ED-4DB2-BD59-A6C34878D82A}">
                    <a16:rowId xmlns:a16="http://schemas.microsoft.com/office/drawing/2014/main" val="4177211559"/>
                  </a:ext>
                </a:extLst>
              </a:tr>
              <a:tr h="370840">
                <a:tc>
                  <a:txBody>
                    <a:bodyPr/>
                    <a:lstStyle/>
                    <a:p>
                      <a:r>
                        <a:rPr kumimoji="1" lang="en-US" altLang="ja-JP" dirty="0"/>
                        <a:t>H340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安定して良い</a:t>
                      </a:r>
                    </a:p>
                  </a:txBody>
                  <a:tcPr/>
                </a:tc>
                <a:extLst>
                  <a:ext uri="{0D108BD9-81ED-4DB2-BD59-A6C34878D82A}">
                    <a16:rowId xmlns:a16="http://schemas.microsoft.com/office/drawing/2014/main" val="4140531516"/>
                  </a:ext>
                </a:extLst>
              </a:tr>
              <a:tr h="370840">
                <a:tc>
                  <a:txBody>
                    <a:bodyPr/>
                    <a:lstStyle/>
                    <a:p>
                      <a:r>
                        <a:rPr kumimoji="1" lang="en-US" altLang="ja-JP" dirty="0"/>
                        <a:t>H111</a:t>
                      </a:r>
                      <a:endParaRPr kumimoji="1" lang="ja-JP" altLang="en-US" dirty="0"/>
                    </a:p>
                  </a:txBody>
                  <a:tcPr/>
                </a:tc>
                <a:tc>
                  <a:txBody>
                    <a:bodyPr/>
                    <a:lstStyle/>
                    <a:p>
                      <a:pPr algn="ctr"/>
                      <a:r>
                        <a:rPr kumimoji="1" lang="ja-JP" altLang="en-US" dirty="0"/>
                        <a:t>○</a:t>
                      </a:r>
                    </a:p>
                  </a:txBody>
                  <a:tcPr/>
                </a:tc>
                <a:tc>
                  <a:txBody>
                    <a:bodyPr/>
                    <a:lstStyle/>
                    <a:p>
                      <a:r>
                        <a:rPr kumimoji="1" lang="ja-JP" altLang="en-US" dirty="0"/>
                        <a:t>時々拾ってる？が気にならない範囲</a:t>
                      </a:r>
                    </a:p>
                  </a:txBody>
                  <a:tcPr/>
                </a:tc>
                <a:extLst>
                  <a:ext uri="{0D108BD9-81ED-4DB2-BD59-A6C34878D82A}">
                    <a16:rowId xmlns:a16="http://schemas.microsoft.com/office/drawing/2014/main" val="1811172731"/>
                  </a:ext>
                </a:extLst>
              </a:tr>
              <a:tr h="370840">
                <a:tc>
                  <a:txBody>
                    <a:bodyPr/>
                    <a:lstStyle/>
                    <a:p>
                      <a:r>
                        <a:rPr kumimoji="1" lang="en-US" altLang="ja-JP" dirty="0"/>
                        <a:t>H390</a:t>
                      </a:r>
                      <a:endParaRPr kumimoji="1" lang="ja-JP" altLang="en-US" dirty="0"/>
                    </a:p>
                  </a:txBody>
                  <a:tcPr/>
                </a:tc>
                <a:tc>
                  <a:txBody>
                    <a:bodyPr/>
                    <a:lstStyle/>
                    <a:p>
                      <a:pPr algn="ctr"/>
                      <a:r>
                        <a:rPr kumimoji="1" lang="ja-JP" altLang="en-US" dirty="0"/>
                        <a:t>○</a:t>
                      </a:r>
                    </a:p>
                  </a:txBody>
                  <a:tcPr/>
                </a:tc>
                <a:tc>
                  <a:txBody>
                    <a:bodyPr/>
                    <a:lstStyle/>
                    <a:p>
                      <a:r>
                        <a:rPr kumimoji="1" lang="ja-JP" altLang="en-US" dirty="0"/>
                        <a:t>安定して良い</a:t>
                      </a:r>
                    </a:p>
                  </a:txBody>
                  <a:tcPr/>
                </a:tc>
                <a:extLst>
                  <a:ext uri="{0D108BD9-81ED-4DB2-BD59-A6C34878D82A}">
                    <a16:rowId xmlns:a16="http://schemas.microsoft.com/office/drawing/2014/main" val="2347009720"/>
                  </a:ext>
                </a:extLst>
              </a:tr>
              <a:tr h="370840">
                <a:tc>
                  <a:txBody>
                    <a:bodyPr/>
                    <a:lstStyle/>
                    <a:p>
                      <a:r>
                        <a:rPr kumimoji="1" lang="en-US" altLang="ja-JP" dirty="0"/>
                        <a:t>OpenComm</a:t>
                      </a:r>
                      <a:endParaRPr kumimoji="1" lang="ja-JP" altLang="en-US" dirty="0"/>
                    </a:p>
                  </a:txBody>
                  <a:tcPr/>
                </a:tc>
                <a:tc>
                  <a:txBody>
                    <a:bodyPr/>
                    <a:lstStyle/>
                    <a:p>
                      <a:pPr algn="ctr"/>
                      <a:r>
                        <a:rPr kumimoji="1" lang="en-US" altLang="ja-JP" dirty="0"/>
                        <a:t>×</a:t>
                      </a:r>
                      <a:endParaRPr kumimoji="1" lang="ja-JP" altLang="en-US" dirty="0"/>
                    </a:p>
                  </a:txBody>
                  <a:tcPr/>
                </a:tc>
                <a:tc>
                  <a:txBody>
                    <a:bodyPr/>
                    <a:lstStyle/>
                    <a:p>
                      <a:r>
                        <a:rPr kumimoji="1" lang="ja-JP" altLang="en-US" dirty="0"/>
                        <a:t>本人が喋っているレベルで音を拾うので</a:t>
                      </a:r>
                      <a:r>
                        <a:rPr kumimoji="1" lang="en-US" altLang="ja-JP" dirty="0"/>
                        <a:t>×</a:t>
                      </a:r>
                      <a:endParaRPr kumimoji="1" lang="ja-JP" altLang="en-US" dirty="0"/>
                    </a:p>
                  </a:txBody>
                  <a:tcPr/>
                </a:tc>
                <a:extLst>
                  <a:ext uri="{0D108BD9-81ED-4DB2-BD59-A6C34878D82A}">
                    <a16:rowId xmlns:a16="http://schemas.microsoft.com/office/drawing/2014/main" val="79753799"/>
                  </a:ext>
                </a:extLst>
              </a:tr>
              <a:tr h="370840">
                <a:tc>
                  <a:txBody>
                    <a:bodyPr/>
                    <a:lstStyle/>
                    <a:p>
                      <a:r>
                        <a:rPr kumimoji="1" lang="en-US" altLang="ja-JP" dirty="0"/>
                        <a:t>Soundcore Liberty Pro2</a:t>
                      </a:r>
                      <a:endParaRPr kumimoji="1" lang="ja-JP" altLang="en-US" dirty="0"/>
                    </a:p>
                  </a:txBody>
                  <a:tcPr/>
                </a:tc>
                <a:tc>
                  <a:txBody>
                    <a:bodyPr/>
                    <a:lstStyle/>
                    <a:p>
                      <a:pPr algn="ctr"/>
                      <a:r>
                        <a:rPr kumimoji="1" lang="ja-JP" altLang="en-US" dirty="0"/>
                        <a:t>○</a:t>
                      </a:r>
                    </a:p>
                  </a:txBody>
                  <a:tcPr/>
                </a:tc>
                <a:tc>
                  <a:txBody>
                    <a:bodyPr/>
                    <a:lstStyle/>
                    <a:p>
                      <a:r>
                        <a:rPr kumimoji="1" lang="en-US" altLang="ja-JP" dirty="0"/>
                        <a:t>Bluetooth</a:t>
                      </a:r>
                      <a:r>
                        <a:rPr kumimoji="1" lang="ja-JP" altLang="en-US" dirty="0"/>
                        <a:t>じゃなかったら採用してたかも</a:t>
                      </a:r>
                    </a:p>
                  </a:txBody>
                  <a:tcPr/>
                </a:tc>
                <a:extLst>
                  <a:ext uri="{0D108BD9-81ED-4DB2-BD59-A6C34878D82A}">
                    <a16:rowId xmlns:a16="http://schemas.microsoft.com/office/drawing/2014/main" val="3207784101"/>
                  </a:ext>
                </a:extLst>
              </a:tr>
              <a:tr h="370840">
                <a:tc>
                  <a:txBody>
                    <a:bodyPr/>
                    <a:lstStyle/>
                    <a:p>
                      <a:r>
                        <a:rPr kumimoji="1" lang="en-US" altLang="ja-JP" dirty="0"/>
                        <a:t>Recon Air</a:t>
                      </a:r>
                      <a:endParaRPr kumimoji="1" lang="ja-JP" altLang="en-US" dirty="0"/>
                    </a:p>
                  </a:txBody>
                  <a:tcPr/>
                </a:tc>
                <a:tc>
                  <a:txBody>
                    <a:bodyPr/>
                    <a:lstStyle/>
                    <a:p>
                      <a:pPr algn="ctr"/>
                      <a:r>
                        <a:rPr kumimoji="1" lang="ja-JP" alt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気になるくらいには拾う</a:t>
                      </a:r>
                    </a:p>
                  </a:txBody>
                  <a:tcPr/>
                </a:tc>
                <a:extLst>
                  <a:ext uri="{0D108BD9-81ED-4DB2-BD59-A6C34878D82A}">
                    <a16:rowId xmlns:a16="http://schemas.microsoft.com/office/drawing/2014/main" val="3758297853"/>
                  </a:ext>
                </a:extLst>
              </a:tr>
            </a:tbl>
          </a:graphicData>
        </a:graphic>
      </p:graphicFrame>
    </p:spTree>
    <p:extLst>
      <p:ext uri="{BB962C8B-B14F-4D97-AF65-F5344CB8AC3E}">
        <p14:creationId xmlns:p14="http://schemas.microsoft.com/office/powerpoint/2010/main" val="296447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ノイズキャンセリング</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3000" y="1187116"/>
            <a:ext cx="8973932" cy="2369880"/>
          </a:xfrm>
          <a:prstGeom prst="rect">
            <a:avLst/>
          </a:prstGeom>
          <a:noFill/>
        </p:spPr>
        <p:txBody>
          <a:bodyPr wrap="none" rtlCol="0">
            <a:spAutoFit/>
          </a:bodyPr>
          <a:lstStyle/>
          <a:p>
            <a:pPr marL="285750" indent="-285750">
              <a:buClr>
                <a:schemeClr val="accent3"/>
              </a:buClr>
              <a:buFont typeface="Wingdings" panose="05000000000000000000" pitchFamily="2" charset="2"/>
              <a:buChar char="l"/>
            </a:pPr>
            <a:r>
              <a:rPr kumimoji="1" lang="ja-JP" altLang="en-US" sz="2000" dirty="0">
                <a:latin typeface="Meiryo UI" panose="020B0604030504040204" pitchFamily="50" charset="-128"/>
                <a:ea typeface="Meiryo UI" panose="020B0604030504040204" pitchFamily="50" charset="-128"/>
                <a:cs typeface="Meiryo UI" panose="020B0604030504040204" pitchFamily="50" charset="-128"/>
              </a:rPr>
              <a:t>ノイズキャンセリングとは？</a:t>
            </a:r>
            <a:endParaRPr kumimoji="1" lang="en-US" altLang="ja-JP" sz="1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kumimoji="1" lang="ja-JP" altLang="en-US" sz="1800" dirty="0">
                <a:latin typeface="Meiryo UI" panose="020B0604030504040204" pitchFamily="50" charset="-128"/>
                <a:ea typeface="Meiryo UI" panose="020B0604030504040204" pitchFamily="50" charset="-128"/>
                <a:cs typeface="Meiryo UI" panose="020B0604030504040204" pitchFamily="50" charset="-128"/>
              </a:rPr>
              <a:t>周囲の雑音を低減させて聞こえにくくする技術</a:t>
            </a:r>
            <a:endParaRPr kumimoji="1"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kumimoji="1" lang="ja-JP" altLang="en-US" sz="1800" dirty="0">
                <a:latin typeface="Meiryo UI" panose="020B0604030504040204" pitchFamily="50" charset="-128"/>
                <a:ea typeface="Meiryo UI" panose="020B0604030504040204" pitchFamily="50" charset="-128"/>
                <a:cs typeface="Meiryo UI" panose="020B0604030504040204" pitchFamily="50" charset="-128"/>
              </a:rPr>
              <a:t>外部音に対して逆位相の音を重ね雑音を打ち消す仕組みが主流</a:t>
            </a:r>
            <a:endParaRPr kumimoji="1"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Teams</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にも搭載されているが、雑音は消せてもどうやら人の声は消せなさそう</a:t>
            </a: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endParaRPr lang="en-US" altLang="ja-JP" sz="1800" dirty="0">
              <a:latin typeface="Meiryo UI" panose="020B0604030504040204" pitchFamily="50" charset="-128"/>
              <a:ea typeface="Meiryo UI" panose="020B0604030504040204" pitchFamily="50" charset="-128"/>
              <a:cs typeface="Meiryo UI" panose="020B0604030504040204" pitchFamily="50" charset="-128"/>
            </a:endParaRPr>
          </a:p>
          <a:p>
            <a:pPr marL="342900" indent="-342900">
              <a:buClr>
                <a:schemeClr val="accent3"/>
              </a:buClr>
              <a:buFont typeface="Wingdings" panose="05000000000000000000" pitchFamily="2" charset="2"/>
              <a:buChar char="l"/>
            </a:pPr>
            <a:r>
              <a:rPr lang="ja-JP" altLang="en-US" sz="2000" dirty="0">
                <a:latin typeface="Meiryo UI" panose="020B0604030504040204" pitchFamily="50" charset="-128"/>
                <a:ea typeface="Meiryo UI" panose="020B0604030504040204" pitchFamily="50" charset="-128"/>
                <a:cs typeface="Meiryo UI" panose="020B0604030504040204" pitchFamily="50" charset="-128"/>
              </a:rPr>
              <a:t>ノイズキャンセリングマイク付きヘッドセット</a:t>
            </a:r>
            <a:endParaRPr lang="en-US" altLang="ja-JP" sz="2000" dirty="0">
              <a:latin typeface="Meiryo UI" panose="020B0604030504040204" pitchFamily="50" charset="-128"/>
              <a:ea typeface="Meiryo UI" panose="020B0604030504040204" pitchFamily="50" charset="-128"/>
              <a:cs typeface="Meiryo UI" panose="020B0604030504040204" pitchFamily="50" charset="-128"/>
            </a:endParaRP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様々なメーカーから発売されているが性能はピンキリ</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800" dirty="0">
                <a:latin typeface="Meiryo UI" panose="020B0604030504040204" pitchFamily="50" charset="-128"/>
                <a:ea typeface="Meiryo UI" panose="020B0604030504040204" pitchFamily="50" charset="-128"/>
                <a:cs typeface="Meiryo UI" panose="020B0604030504040204" pitchFamily="50" charset="-128"/>
              </a:rPr>
              <a:t>値段が高ければいいってものでもない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p>
          <a:p>
            <a:pPr lvl="1">
              <a:buClr>
                <a:srgbClr val="C00000"/>
              </a:buClr>
            </a:pPr>
            <a:r>
              <a:rPr lang="ja-JP" altLang="en-US" sz="1800" dirty="0">
                <a:latin typeface="Meiryo UI" panose="020B0604030504040204" pitchFamily="50" charset="-128"/>
                <a:ea typeface="Meiryo UI" panose="020B0604030504040204" pitchFamily="50" charset="-128"/>
                <a:cs typeface="Meiryo UI" panose="020B0604030504040204" pitchFamily="50" charset="-128"/>
              </a:rPr>
              <a:t>レビューサイトなどを見ても、主観的な感想ばかりで本当に性能が良いか分からない</a:t>
            </a:r>
            <a:r>
              <a:rPr lang="en-US" altLang="ja-JP" sz="18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12" name="Picture 2" descr="逆位相の説明図">
            <a:extLst>
              <a:ext uri="{FF2B5EF4-FFF2-40B4-BE49-F238E27FC236}">
                <a16:creationId xmlns:a16="http://schemas.microsoft.com/office/drawing/2014/main" id="{5852F674-AC97-9D0F-190B-BF21B785C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663" y="3556996"/>
            <a:ext cx="4995347" cy="260478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2AA46BD3-5611-B897-3B03-D7EF5180886F}"/>
              </a:ext>
            </a:extLst>
          </p:cNvPr>
          <p:cNvSpPr txBox="1"/>
          <p:nvPr/>
        </p:nvSpPr>
        <p:spPr>
          <a:xfrm>
            <a:off x="6271401" y="5511377"/>
            <a:ext cx="4960910" cy="1015663"/>
          </a:xfrm>
          <a:prstGeom prst="rect">
            <a:avLst/>
          </a:prstGeom>
          <a:noFill/>
        </p:spPr>
        <p:txBody>
          <a:bodyPr wrap="none" rtlCol="0">
            <a:spAutoFit/>
          </a:bodyPr>
          <a:lstStyle/>
          <a:p>
            <a:pPr>
              <a:buClr>
                <a:srgbClr val="C00000"/>
              </a:buCl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引用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KDDI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トビラ</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騒音だけなぜ消える？「ノイズキャンセリング」の仕組みとは</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r>
              <a:rPr lang="en-US" altLang="ja-JP" sz="1200" dirty="0">
                <a:latin typeface="Meiryo UI" panose="020B0604030504040204" pitchFamily="50" charset="-128"/>
                <a:ea typeface="Meiryo UI" panose="020B0604030504040204" pitchFamily="50" charset="-128"/>
                <a:cs typeface="Meiryo UI" panose="020B0604030504040204" pitchFamily="50" charset="-128"/>
                <a:hlinkClick r:id="rId4"/>
              </a:rPr>
              <a:t>https://time-space.kddi.com/ict-keywords/kaisetsu/20160427/</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buClr>
                <a:srgbClr val="C00000"/>
              </a:buCl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462841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667752" y="3102142"/>
            <a:ext cx="10856495" cy="653715"/>
          </a:xfrm>
        </p:spPr>
        <p:txBody>
          <a:bodyPr/>
          <a:lstStyle/>
          <a:p>
            <a:r>
              <a:rPr kumimoji="1" lang="ja-JP" altLang="en-US" dirty="0">
                <a:latin typeface="Meiryo UI" panose="020B0604030504040204" pitchFamily="50" charset="-128"/>
                <a:ea typeface="Meiryo UI" panose="020B0604030504040204" pitchFamily="50" charset="-128"/>
              </a:rPr>
              <a:t>ノイキャン性能を、定量的に評価したい</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a:t>
            </a:r>
            <a:endParaRPr kumimoji="1" lang="ja-JP" altLang="en-US" dirty="0"/>
          </a:p>
        </p:txBody>
      </p:sp>
    </p:spTree>
    <p:extLst>
      <p:ext uri="{BB962C8B-B14F-4D97-AF65-F5344CB8AC3E}">
        <p14:creationId xmlns:p14="http://schemas.microsoft.com/office/powerpoint/2010/main" val="78617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やったこと</a:t>
            </a:r>
          </a:p>
        </p:txBody>
      </p:sp>
      <p:sp>
        <p:nvSpPr>
          <p:cNvPr id="3" name="テキスト ボックス 2">
            <a:extLst>
              <a:ext uri="{FF2B5EF4-FFF2-40B4-BE49-F238E27FC236}">
                <a16:creationId xmlns:a16="http://schemas.microsoft.com/office/drawing/2014/main" id="{2D5DF533-D9C8-DD6C-CB91-22D8FC7BFE61}"/>
              </a:ext>
            </a:extLst>
          </p:cNvPr>
          <p:cNvSpPr txBox="1"/>
          <p:nvPr/>
        </p:nvSpPr>
        <p:spPr>
          <a:xfrm>
            <a:off x="1142936" y="1459832"/>
            <a:ext cx="7590539" cy="3662541"/>
          </a:xfrm>
          <a:prstGeom prst="rect">
            <a:avLst/>
          </a:prstGeom>
          <a:noFill/>
        </p:spPr>
        <p:txBody>
          <a:bodyPr wrap="none" rtlCol="0">
            <a:spAutoFit/>
          </a:bodyPr>
          <a:lstStyle/>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音声入力を可視化するプログラム作成</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プログラムを使用して各ヘッドセットマイクのテスト</a:t>
            </a:r>
            <a:br>
              <a:rPr lang="en-US" altLang="ja-JP" sz="2800" dirty="0">
                <a:latin typeface="Meiryo UI" panose="020B0604030504040204" pitchFamily="50" charset="-128"/>
                <a:ea typeface="Meiryo UI" panose="020B0604030504040204" pitchFamily="50" charset="-128"/>
                <a:cs typeface="Meiryo UI" panose="020B0604030504040204" pitchFamily="50" charset="-128"/>
              </a:rPr>
            </a:br>
            <a:r>
              <a:rPr lang="ja-JP" altLang="en-US" sz="2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36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⇒総額：○○円相当</a:t>
            </a:r>
            <a:r>
              <a:rPr lang="en-US" altLang="ja-JP" sz="36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36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標準価格</a:t>
            </a:r>
            <a:r>
              <a:rPr lang="en-US" altLang="ja-JP" sz="36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テスト結果の比較</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a:p>
            <a:pPr marL="514350" indent="-514350">
              <a:buClr>
                <a:schemeClr val="accent3"/>
              </a:buClr>
              <a:buFont typeface="+mj-lt"/>
              <a:buAutoNum type="arabicPeriod"/>
            </a:pPr>
            <a:r>
              <a:rPr lang="ja-JP" altLang="en-US" sz="2800" dirty="0">
                <a:latin typeface="Meiryo UI" panose="020B0604030504040204" pitchFamily="50" charset="-128"/>
                <a:ea typeface="Meiryo UI" panose="020B0604030504040204" pitchFamily="50" charset="-128"/>
                <a:cs typeface="Meiryo UI" panose="020B0604030504040204" pitchFamily="50" charset="-128"/>
              </a:rPr>
              <a:t>優秀なヘッドセットマイクの選定</a:t>
            </a:r>
            <a:endParaRPr lang="en-US" altLang="ja-JP" sz="28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2190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28D6FC-1D0B-66D2-32F0-33531A58C6AF}"/>
              </a:ext>
            </a:extLst>
          </p:cNvPr>
          <p:cNvSpPr>
            <a:spLocks noGrp="1"/>
          </p:cNvSpPr>
          <p:nvPr>
            <p:ph type="title"/>
          </p:nvPr>
        </p:nvSpPr>
        <p:spPr>
          <a:xfrm>
            <a:off x="1143000" y="533401"/>
            <a:ext cx="9906000" cy="653715"/>
          </a:xfrm>
        </p:spPr>
        <p:txBody>
          <a:bodyPr/>
          <a:lstStyle/>
          <a:p>
            <a:r>
              <a:rPr kumimoji="1" lang="ja-JP" altLang="en-US" sz="3200" dirty="0"/>
              <a:t>自己紹介</a:t>
            </a:r>
          </a:p>
        </p:txBody>
      </p:sp>
      <p:sp>
        <p:nvSpPr>
          <p:cNvPr id="3" name="テキスト ボックス 2">
            <a:extLst>
              <a:ext uri="{FF2B5EF4-FFF2-40B4-BE49-F238E27FC236}">
                <a16:creationId xmlns:a16="http://schemas.microsoft.com/office/drawing/2014/main" id="{6CE2E046-BBBF-0884-035C-BD5EB85802C0}"/>
              </a:ext>
            </a:extLst>
          </p:cNvPr>
          <p:cNvSpPr txBox="1"/>
          <p:nvPr/>
        </p:nvSpPr>
        <p:spPr>
          <a:xfrm>
            <a:off x="842210" y="1464207"/>
            <a:ext cx="10507579" cy="3785652"/>
          </a:xfrm>
          <a:prstGeom prst="rect">
            <a:avLst/>
          </a:prstGeom>
          <a:noFill/>
        </p:spPr>
        <p:txBody>
          <a:bodyPr wrap="square" rtlCol="0">
            <a:spAutoFit/>
          </a:bodyPr>
          <a:lstStyle/>
          <a:p>
            <a:r>
              <a:rPr lang="ja-JP" altLang="en-US" sz="2400" dirty="0"/>
              <a:t>名前：西部 祐希</a:t>
            </a:r>
            <a:endParaRPr lang="en-US" altLang="ja-JP" sz="2400" dirty="0"/>
          </a:p>
          <a:p>
            <a:endParaRPr lang="en-US" altLang="ja-JP" sz="2400" dirty="0"/>
          </a:p>
          <a:p>
            <a:r>
              <a:rPr lang="ja-JP" altLang="en-US" sz="2400" dirty="0"/>
              <a:t>所属：リコージャパン株式会社</a:t>
            </a:r>
            <a:endParaRPr lang="en-US" altLang="ja-JP" sz="2400" dirty="0"/>
          </a:p>
          <a:p>
            <a:endParaRPr lang="en-US" altLang="ja-JP" sz="2400" dirty="0"/>
          </a:p>
          <a:p>
            <a:r>
              <a:rPr lang="ja-JP" altLang="en-US" sz="2400" dirty="0"/>
              <a:t>普段やっていること：</a:t>
            </a:r>
            <a:endParaRPr lang="en-US" altLang="ja-JP" sz="2400" dirty="0"/>
          </a:p>
          <a:p>
            <a:r>
              <a:rPr lang="ja-JP" altLang="en-US" sz="2400" dirty="0"/>
              <a:t>主に金融系システムの設計・開発をするソフトウェアデベロップメント</a:t>
            </a:r>
            <a:endParaRPr lang="en-US" altLang="ja-JP" sz="2400" dirty="0"/>
          </a:p>
          <a:p>
            <a:endParaRPr lang="en-US" altLang="ja-JP" sz="2400" dirty="0"/>
          </a:p>
          <a:p>
            <a:r>
              <a:rPr lang="en-US" altLang="ja-JP" sz="2400" dirty="0"/>
              <a:t>SE</a:t>
            </a:r>
            <a:r>
              <a:rPr lang="ja-JP" altLang="en-US" sz="2400" dirty="0"/>
              <a:t>歴は</a:t>
            </a:r>
            <a:r>
              <a:rPr lang="en-US" altLang="ja-JP" sz="2400" dirty="0"/>
              <a:t>6</a:t>
            </a:r>
            <a:r>
              <a:rPr lang="ja-JP" altLang="en-US" sz="2400" dirty="0"/>
              <a:t>年くらい。今回が外部で話す初めての体験なので生温かく見守ってください！</a:t>
            </a:r>
            <a:endParaRPr lang="en-US" altLang="ja-JP" sz="2400" dirty="0"/>
          </a:p>
          <a:p>
            <a:endParaRPr kumimoji="1" lang="ja-JP" altLang="en-US" sz="2400" dirty="0"/>
          </a:p>
        </p:txBody>
      </p:sp>
    </p:spTree>
    <p:extLst>
      <p:ext uri="{BB962C8B-B14F-4D97-AF65-F5344CB8AC3E}">
        <p14:creationId xmlns:p14="http://schemas.microsoft.com/office/powerpoint/2010/main" val="62899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6DD8BA-AC4C-E8CB-2797-A347252F9424}"/>
              </a:ext>
            </a:extLst>
          </p:cNvPr>
          <p:cNvSpPr>
            <a:spLocks noGrp="1"/>
          </p:cNvSpPr>
          <p:nvPr>
            <p:ph type="title"/>
          </p:nvPr>
        </p:nvSpPr>
        <p:spPr>
          <a:xfrm>
            <a:off x="1143000" y="2362202"/>
            <a:ext cx="9906000" cy="1382156"/>
          </a:xfrm>
        </p:spPr>
        <p:txBody>
          <a:bodyPr/>
          <a:lstStyle/>
          <a:p>
            <a:r>
              <a:rPr kumimoji="1" lang="en-US" altLang="ja-JP" dirty="0"/>
              <a:t>2.</a:t>
            </a:r>
            <a:r>
              <a:rPr kumimoji="1" lang="ja-JP" altLang="en-US" dirty="0"/>
              <a:t>評価方法</a:t>
            </a:r>
          </a:p>
        </p:txBody>
      </p:sp>
    </p:spTree>
    <p:extLst>
      <p:ext uri="{BB962C8B-B14F-4D97-AF65-F5344CB8AC3E}">
        <p14:creationId xmlns:p14="http://schemas.microsoft.com/office/powerpoint/2010/main" val="2049129009"/>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Walbaum Light Univers Light">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2756</Words>
  <Application>Microsoft Office PowerPoint</Application>
  <PresentationFormat>ワイド画面</PresentationFormat>
  <Paragraphs>343</Paragraphs>
  <Slides>40</Slides>
  <Notes>31</Notes>
  <HiddenSlides>0</HiddenSlides>
  <MMClips>4</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40</vt:i4>
      </vt:variant>
    </vt:vector>
  </HeadingPairs>
  <TitlesOfParts>
    <vt:vector size="48" baseType="lpstr">
      <vt:lpstr>Lucida Grande</vt:lpstr>
      <vt:lpstr>Meiryo UI</vt:lpstr>
      <vt:lpstr>Meiryo</vt:lpstr>
      <vt:lpstr>游ゴシック</vt:lpstr>
      <vt:lpstr>Arial</vt:lpstr>
      <vt:lpstr>Tahoma</vt:lpstr>
      <vt:lpstr>Wingdings</vt:lpstr>
      <vt:lpstr>AngleLinesVTI</vt:lpstr>
      <vt:lpstr>リモートワークで使えるノイズキャンセリングヘッドセットを.NETで 定量評価してみた</vt:lpstr>
      <vt:lpstr>1.はじめに</vt:lpstr>
      <vt:lpstr>オンライン会議、辛くないですか？</vt:lpstr>
      <vt:lpstr>こんな経験ないですか？</vt:lpstr>
      <vt:lpstr>ノイズキャンセリング</vt:lpstr>
      <vt:lpstr>ノイキャン性能を、定量的に評価したい…！</vt:lpstr>
      <vt:lpstr>やったこと</vt:lpstr>
      <vt:lpstr>自己紹介</vt:lpstr>
      <vt:lpstr>2.評価方法</vt:lpstr>
      <vt:lpstr>評価方法</vt:lpstr>
      <vt:lpstr>テスト対象(1/3)</vt:lpstr>
      <vt:lpstr>テスト対象(2/3)</vt:lpstr>
      <vt:lpstr>テスト対象(3/3)</vt:lpstr>
      <vt:lpstr>3.評価結果</vt:lpstr>
      <vt:lpstr>EarPods</vt:lpstr>
      <vt:lpstr>PowerPoint プレゼンテーション</vt:lpstr>
      <vt:lpstr>H390</vt:lpstr>
      <vt:lpstr>Soundcore Liberty Pro 2</vt:lpstr>
      <vt:lpstr>おすすめは…</vt:lpstr>
      <vt:lpstr>5.まとめ</vt:lpstr>
      <vt:lpstr>まとめ</vt:lpstr>
      <vt:lpstr>ご清聴ありがとうございました。</vt:lpstr>
      <vt:lpstr>実行画面</vt:lpstr>
      <vt:lpstr>MicrophoneLevelLogger</vt:lpstr>
      <vt:lpstr>録音の仕組み</vt:lpstr>
      <vt:lpstr>アジェンダ</vt:lpstr>
      <vt:lpstr>デモ</vt:lpstr>
      <vt:lpstr>2.プログラム説明</vt:lpstr>
      <vt:lpstr>プログラム概要</vt:lpstr>
      <vt:lpstr>H340</vt:lpstr>
      <vt:lpstr>H111</vt:lpstr>
      <vt:lpstr>ATH-102USB</vt:lpstr>
      <vt:lpstr>PowerConf H700</vt:lpstr>
      <vt:lpstr>PC5 Chat</vt:lpstr>
      <vt:lpstr>Evolve 20</vt:lpstr>
      <vt:lpstr>Evolve2 30</vt:lpstr>
      <vt:lpstr>OpenComm</vt:lpstr>
      <vt:lpstr>Recon Air</vt:lpstr>
      <vt:lpstr>各方向の平均値</vt:lpstr>
      <vt:lpstr>各ヘッドセット総評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リモートワークで使えるノイズキャンセリングヘッドセットを.NETで 定量評価してみた</dc:title>
  <dc:creator>西部 祐希</dc:creator>
  <cp:lastModifiedBy>西部 祐希</cp:lastModifiedBy>
  <cp:revision>7</cp:revision>
  <dcterms:created xsi:type="dcterms:W3CDTF">2023-02-23T10:32:10Z</dcterms:created>
  <dcterms:modified xsi:type="dcterms:W3CDTF">2023-02-23T20:52:31Z</dcterms:modified>
</cp:coreProperties>
</file>